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9" r:id="rId3"/>
    <p:sldId id="281" r:id="rId4"/>
    <p:sldId id="282" r:id="rId5"/>
    <p:sldId id="283" r:id="rId6"/>
    <p:sldId id="284" r:id="rId7"/>
    <p:sldId id="286" r:id="rId8"/>
    <p:sldId id="285" r:id="rId9"/>
    <p:sldId id="280" r:id="rId10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Arial" charset="0"/>
        <a:ea typeface="Arial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A5B"/>
    <a:srgbClr val="1376BA"/>
    <a:srgbClr val="1C86C0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86" autoAdjust="0"/>
    <p:restoredTop sz="66503" autoAdjust="0"/>
  </p:normalViewPr>
  <p:slideViewPr>
    <p:cSldViewPr>
      <p:cViewPr>
        <p:scale>
          <a:sx n="63" d="100"/>
          <a:sy n="63" d="100"/>
        </p:scale>
        <p:origin x="-2800" y="-6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8D629D-BF54-7846-9CDA-3C9B1B0CE471}" type="doc">
      <dgm:prSet loTypeId="urn:microsoft.com/office/officeart/2005/8/layout/vList2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0C6804-9831-9141-9B9F-2AD24F23C5E0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Цель исследования</a:t>
          </a:r>
          <a:endParaRPr lang="ru-RU" dirty="0">
            <a:solidFill>
              <a:schemeClr val="tx1"/>
            </a:solidFill>
          </a:endParaRPr>
        </a:p>
      </dgm:t>
    </dgm:pt>
    <dgm:pt modelId="{D2E867C1-499B-1245-9989-8566462740B0}" type="parTrans" cxnId="{1B0271AB-A28D-8143-B968-1550EB94EF9E}">
      <dgm:prSet/>
      <dgm:spPr/>
      <dgm:t>
        <a:bodyPr/>
        <a:lstStyle/>
        <a:p>
          <a:endParaRPr lang="ru-RU"/>
        </a:p>
      </dgm:t>
    </dgm:pt>
    <dgm:pt modelId="{081AA4B9-7724-0D45-B199-220F317B14CA}" type="sibTrans" cxnId="{1B0271AB-A28D-8143-B968-1550EB94EF9E}">
      <dgm:prSet/>
      <dgm:spPr/>
      <dgm:t>
        <a:bodyPr/>
        <a:lstStyle/>
        <a:p>
          <a:endParaRPr lang="ru-RU"/>
        </a:p>
      </dgm:t>
    </dgm:pt>
    <dgm:pt modelId="{00323C78-759E-8641-BC54-56562D310FA6}">
      <dgm:prSet phldrT="[Текст]"/>
      <dgm:spPr/>
      <dgm:t>
        <a:bodyPr/>
        <a:lstStyle/>
        <a:p>
          <a:pPr algn="l"/>
          <a:r>
            <a:rPr lang="ru-RU" dirty="0" smtClean="0"/>
            <a:t>анализ отношений между пациентом и исполнителем медицинских услуг, вопросов возмещения морального вреда, причиненного в результате некачественного и недобросовестного оказания медицинской помощи, а также внесение и разработка предложений по устранению пробелов, как в теории, так и в практике</a:t>
          </a:r>
          <a:endParaRPr lang="ru-RU" dirty="0"/>
        </a:p>
      </dgm:t>
    </dgm:pt>
    <dgm:pt modelId="{46EDB378-670C-4345-AEAF-FAC07EADA321}" type="parTrans" cxnId="{F588D905-2454-8D4D-AB72-84A59B7B507F}">
      <dgm:prSet/>
      <dgm:spPr/>
      <dgm:t>
        <a:bodyPr/>
        <a:lstStyle/>
        <a:p>
          <a:endParaRPr lang="ru-RU"/>
        </a:p>
      </dgm:t>
    </dgm:pt>
    <dgm:pt modelId="{AB47745D-B45B-934E-B35F-893DDE91581C}" type="sibTrans" cxnId="{F588D905-2454-8D4D-AB72-84A59B7B507F}">
      <dgm:prSet/>
      <dgm:spPr/>
      <dgm:t>
        <a:bodyPr/>
        <a:lstStyle/>
        <a:p>
          <a:endParaRPr lang="ru-RU"/>
        </a:p>
      </dgm:t>
    </dgm:pt>
    <dgm:pt modelId="{5B2EA2D5-D4E5-AE4A-A1B4-E10FE2165FEF}" type="pres">
      <dgm:prSet presAssocID="{888D629D-BF54-7846-9CDA-3C9B1B0CE471}" presName="linear" presStyleCnt="0">
        <dgm:presLayoutVars>
          <dgm:animLvl val="lvl"/>
          <dgm:resizeHandles val="exact"/>
        </dgm:presLayoutVars>
      </dgm:prSet>
      <dgm:spPr/>
    </dgm:pt>
    <dgm:pt modelId="{33C00E94-705C-E440-ACE0-F822997B6178}" type="pres">
      <dgm:prSet presAssocID="{420C6804-9831-9141-9B9F-2AD24F23C5E0}" presName="parentText" presStyleLbl="node1" presStyleIdx="0" presStyleCnt="1">
        <dgm:presLayoutVars>
          <dgm:chMax val="0"/>
          <dgm:bulletEnabled val="1"/>
        </dgm:presLayoutVars>
      </dgm:prSet>
      <dgm:spPr>
        <a:prstGeom prst="frame">
          <a:avLst/>
        </a:prstGeom>
      </dgm:spPr>
    </dgm:pt>
    <dgm:pt modelId="{947D9CF9-37F3-454F-B3D7-4D0EA482530F}" type="pres">
      <dgm:prSet presAssocID="{420C6804-9831-9141-9B9F-2AD24F23C5E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588D905-2454-8D4D-AB72-84A59B7B507F}" srcId="{420C6804-9831-9141-9B9F-2AD24F23C5E0}" destId="{00323C78-759E-8641-BC54-56562D310FA6}" srcOrd="0" destOrd="0" parTransId="{46EDB378-670C-4345-AEAF-FAC07EADA321}" sibTransId="{AB47745D-B45B-934E-B35F-893DDE91581C}"/>
    <dgm:cxn modelId="{1B0271AB-A28D-8143-B968-1550EB94EF9E}" srcId="{888D629D-BF54-7846-9CDA-3C9B1B0CE471}" destId="{420C6804-9831-9141-9B9F-2AD24F23C5E0}" srcOrd="0" destOrd="0" parTransId="{D2E867C1-499B-1245-9989-8566462740B0}" sibTransId="{081AA4B9-7724-0D45-B199-220F317B14CA}"/>
    <dgm:cxn modelId="{6831256D-F0FE-4B4A-9651-B94B7670DCB3}" type="presOf" srcId="{420C6804-9831-9141-9B9F-2AD24F23C5E0}" destId="{33C00E94-705C-E440-ACE0-F822997B6178}" srcOrd="0" destOrd="0" presId="urn:microsoft.com/office/officeart/2005/8/layout/vList2"/>
    <dgm:cxn modelId="{FB974559-2693-E641-AD82-361A913B1E07}" type="presOf" srcId="{888D629D-BF54-7846-9CDA-3C9B1B0CE471}" destId="{5B2EA2D5-D4E5-AE4A-A1B4-E10FE2165FEF}" srcOrd="0" destOrd="0" presId="urn:microsoft.com/office/officeart/2005/8/layout/vList2"/>
    <dgm:cxn modelId="{5A3EBDF9-1E34-C341-8844-4E4300777843}" type="presOf" srcId="{00323C78-759E-8641-BC54-56562D310FA6}" destId="{947D9CF9-37F3-454F-B3D7-4D0EA482530F}" srcOrd="0" destOrd="0" presId="urn:microsoft.com/office/officeart/2005/8/layout/vList2"/>
    <dgm:cxn modelId="{8B1F0972-9168-744D-9570-DC7E1730B2E0}" type="presParOf" srcId="{5B2EA2D5-D4E5-AE4A-A1B4-E10FE2165FEF}" destId="{33C00E94-705C-E440-ACE0-F822997B6178}" srcOrd="0" destOrd="0" presId="urn:microsoft.com/office/officeart/2005/8/layout/vList2"/>
    <dgm:cxn modelId="{BC1B8440-E585-5F4E-A65B-A68BE8DE30A8}" type="presParOf" srcId="{5B2EA2D5-D4E5-AE4A-A1B4-E10FE2165FEF}" destId="{947D9CF9-37F3-454F-B3D7-4D0EA482530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6A77FD-7FB7-5140-82D2-0045FD87E8E2}" type="doc">
      <dgm:prSet loTypeId="urn:microsoft.com/office/officeart/2005/8/layout/lProcess1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EB9AE1-1E43-BB40-9410-2D6189624953}">
      <dgm:prSet phldrT="[Текст]"/>
      <dgm:spPr/>
      <dgm:t>
        <a:bodyPr/>
        <a:lstStyle/>
        <a:p>
          <a:r>
            <a:rPr lang="ru-RU" dirty="0" smtClean="0"/>
            <a:t>Правоотношения, возникающие с оказанием медицинских услуг, обладают своеобразием</a:t>
          </a:r>
          <a:endParaRPr lang="ru-RU" dirty="0"/>
        </a:p>
      </dgm:t>
    </dgm:pt>
    <dgm:pt modelId="{29CAEBA7-CD2C-5D41-81D2-3996B37247BE}" type="parTrans" cxnId="{29EA4549-1946-4743-9A65-F21163B559AB}">
      <dgm:prSet/>
      <dgm:spPr/>
      <dgm:t>
        <a:bodyPr/>
        <a:lstStyle/>
        <a:p>
          <a:endParaRPr lang="ru-RU"/>
        </a:p>
      </dgm:t>
    </dgm:pt>
    <dgm:pt modelId="{A831B199-4836-F74D-A7BB-646AA2D285A5}" type="sibTrans" cxnId="{29EA4549-1946-4743-9A65-F21163B559AB}">
      <dgm:prSet/>
      <dgm:spPr/>
      <dgm:t>
        <a:bodyPr/>
        <a:lstStyle/>
        <a:p>
          <a:endParaRPr lang="ru-RU"/>
        </a:p>
      </dgm:t>
    </dgm:pt>
    <dgm:pt modelId="{569CE756-EDFD-A149-A644-2645DB9E29DA}">
      <dgm:prSet phldrT="[Текст]"/>
      <dgm:spPr/>
      <dgm:t>
        <a:bodyPr/>
        <a:lstStyle/>
        <a:p>
          <a:r>
            <a:rPr lang="ru-RU" dirty="0" smtClean="0"/>
            <a:t>Не обеспечивается адекватная правовая защищенность</a:t>
          </a:r>
          <a:endParaRPr lang="ru-RU" dirty="0"/>
        </a:p>
      </dgm:t>
    </dgm:pt>
    <dgm:pt modelId="{EABE28D9-48F7-BF40-B999-DE1D354F6D7F}" type="parTrans" cxnId="{A081A379-CB46-6240-8567-D60063FFE385}">
      <dgm:prSet/>
      <dgm:spPr/>
      <dgm:t>
        <a:bodyPr/>
        <a:lstStyle/>
        <a:p>
          <a:endParaRPr lang="ru-RU"/>
        </a:p>
      </dgm:t>
    </dgm:pt>
    <dgm:pt modelId="{FCB10057-6530-DB46-95FB-44334D7030B0}" type="sibTrans" cxnId="{A081A379-CB46-6240-8567-D60063FFE385}">
      <dgm:prSet/>
      <dgm:spPr/>
      <dgm:t>
        <a:bodyPr/>
        <a:lstStyle/>
        <a:p>
          <a:endParaRPr lang="ru-RU"/>
        </a:p>
      </dgm:t>
    </dgm:pt>
    <dgm:pt modelId="{5C76E4D7-B196-CB4F-8249-751F58347FAA}">
      <dgm:prSet phldrT="[Текст]"/>
      <dgm:spPr/>
      <dgm:t>
        <a:bodyPr/>
        <a:lstStyle/>
        <a:p>
          <a:r>
            <a:rPr lang="ru-RU" dirty="0" smtClean="0"/>
            <a:t>Отсутствие единообразного специального законодательства в сфере медицинской деятельности</a:t>
          </a:r>
          <a:endParaRPr lang="ru-RU" dirty="0"/>
        </a:p>
      </dgm:t>
    </dgm:pt>
    <dgm:pt modelId="{D3658505-C93F-0342-B485-3230AB09CF06}" type="parTrans" cxnId="{F6F2159D-8254-ED43-9D98-1C5897CE5EDE}">
      <dgm:prSet/>
      <dgm:spPr/>
      <dgm:t>
        <a:bodyPr/>
        <a:lstStyle/>
        <a:p>
          <a:endParaRPr lang="ru-RU"/>
        </a:p>
      </dgm:t>
    </dgm:pt>
    <dgm:pt modelId="{C2876065-1DED-F84B-9100-25F44C40F925}" type="sibTrans" cxnId="{F6F2159D-8254-ED43-9D98-1C5897CE5EDE}">
      <dgm:prSet/>
      <dgm:spPr/>
      <dgm:t>
        <a:bodyPr/>
        <a:lstStyle/>
        <a:p>
          <a:endParaRPr lang="ru-RU"/>
        </a:p>
      </dgm:t>
    </dgm:pt>
    <dgm:pt modelId="{481665D0-48B7-DC40-8953-C8FDDF6F9D08}">
      <dgm:prSet phldrT="[Текст]"/>
      <dgm:spPr/>
      <dgm:t>
        <a:bodyPr/>
        <a:lstStyle/>
        <a:p>
          <a:r>
            <a:rPr lang="ru-RU" dirty="0" smtClean="0"/>
            <a:t>Создаются условия юридической неопределенности в регулировании</a:t>
          </a:r>
          <a:endParaRPr lang="ru-RU" dirty="0"/>
        </a:p>
      </dgm:t>
    </dgm:pt>
    <dgm:pt modelId="{E528E35F-30A7-894C-AB61-2DDFEB6FE2A5}" type="parTrans" cxnId="{4E3B2A9B-CA5B-3E41-9BF4-A80CEF1E8A03}">
      <dgm:prSet/>
      <dgm:spPr/>
      <dgm:t>
        <a:bodyPr/>
        <a:lstStyle/>
        <a:p>
          <a:endParaRPr lang="ru-RU"/>
        </a:p>
      </dgm:t>
    </dgm:pt>
    <dgm:pt modelId="{70270784-1092-1B4D-9465-C2A618788E57}" type="sibTrans" cxnId="{4E3B2A9B-CA5B-3E41-9BF4-A80CEF1E8A03}">
      <dgm:prSet/>
      <dgm:spPr/>
      <dgm:t>
        <a:bodyPr/>
        <a:lstStyle/>
        <a:p>
          <a:endParaRPr lang="ru-RU"/>
        </a:p>
      </dgm:t>
    </dgm:pt>
    <dgm:pt modelId="{5BCD659E-0292-2D45-951F-F85EA6704E9B}">
      <dgm:prSet phldrT="[Текст]"/>
      <dgm:spPr/>
      <dgm:t>
        <a:bodyPr/>
        <a:lstStyle/>
        <a:p>
          <a:r>
            <a:rPr lang="ru-RU" dirty="0" smtClean="0"/>
            <a:t>Необходимость принятия Медицинского кодекса РФ</a:t>
          </a:r>
          <a:endParaRPr lang="ru-RU" dirty="0"/>
        </a:p>
      </dgm:t>
    </dgm:pt>
    <dgm:pt modelId="{F63CB692-F8DC-0E41-92C1-ABF0625063C8}" type="parTrans" cxnId="{BCE5D490-296B-F744-BB34-DBAF27712918}">
      <dgm:prSet/>
      <dgm:spPr/>
      <dgm:t>
        <a:bodyPr/>
        <a:lstStyle/>
        <a:p>
          <a:endParaRPr lang="ru-RU"/>
        </a:p>
      </dgm:t>
    </dgm:pt>
    <dgm:pt modelId="{4703E533-8D10-2744-AC84-B8C947932F9E}" type="sibTrans" cxnId="{BCE5D490-296B-F744-BB34-DBAF27712918}">
      <dgm:prSet/>
      <dgm:spPr/>
      <dgm:t>
        <a:bodyPr/>
        <a:lstStyle/>
        <a:p>
          <a:endParaRPr lang="ru-RU"/>
        </a:p>
      </dgm:t>
    </dgm:pt>
    <dgm:pt modelId="{6829219A-1CAC-AE44-8850-53814C450788}" type="pres">
      <dgm:prSet presAssocID="{D06A77FD-7FB7-5140-82D2-0045FD87E8E2}" presName="Name0" presStyleCnt="0">
        <dgm:presLayoutVars>
          <dgm:dir/>
          <dgm:animLvl val="lvl"/>
          <dgm:resizeHandles val="exact"/>
        </dgm:presLayoutVars>
      </dgm:prSet>
      <dgm:spPr/>
    </dgm:pt>
    <dgm:pt modelId="{3A2AB7B2-B5EA-E248-82D1-A2F213EB03F2}" type="pres">
      <dgm:prSet presAssocID="{75EB9AE1-1E43-BB40-9410-2D6189624953}" presName="vertFlow" presStyleCnt="0"/>
      <dgm:spPr/>
    </dgm:pt>
    <dgm:pt modelId="{F0BDCDA2-4EBE-614C-8E33-14F79928B77A}" type="pres">
      <dgm:prSet presAssocID="{75EB9AE1-1E43-BB40-9410-2D6189624953}" presName="header" presStyleLbl="node1" presStyleIdx="0" presStyleCnt="2" custScaleY="168999"/>
      <dgm:spPr/>
      <dgm:t>
        <a:bodyPr/>
        <a:lstStyle/>
        <a:p>
          <a:endParaRPr lang="ru-RU"/>
        </a:p>
      </dgm:t>
    </dgm:pt>
    <dgm:pt modelId="{02DEC446-8C48-BD43-BC10-6EFB0D83C99C}" type="pres">
      <dgm:prSet presAssocID="{EABE28D9-48F7-BF40-B999-DE1D354F6D7F}" presName="parTrans" presStyleLbl="sibTrans2D1" presStyleIdx="0" presStyleCnt="3"/>
      <dgm:spPr/>
    </dgm:pt>
    <dgm:pt modelId="{DC3C9C5B-935D-F040-BAA8-4BB481F894D0}" type="pres">
      <dgm:prSet presAssocID="{569CE756-EDFD-A149-A644-2645DB9E29DA}" presName="child" presStyleLbl="alignAccFollowNode1" presStyleIdx="0" presStyleCnt="3" custScaleY="1689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24558A-04F8-254B-8374-AAB8F05763B7}" type="pres">
      <dgm:prSet presAssocID="{75EB9AE1-1E43-BB40-9410-2D6189624953}" presName="hSp" presStyleCnt="0"/>
      <dgm:spPr/>
    </dgm:pt>
    <dgm:pt modelId="{D5E19161-71E1-534F-8679-59133321A7FA}" type="pres">
      <dgm:prSet presAssocID="{5C76E4D7-B196-CB4F-8249-751F58347FAA}" presName="vertFlow" presStyleCnt="0"/>
      <dgm:spPr/>
    </dgm:pt>
    <dgm:pt modelId="{EB9B04D6-03D3-B344-AB6B-92CF756A5B22}" type="pres">
      <dgm:prSet presAssocID="{5C76E4D7-B196-CB4F-8249-751F58347FAA}" presName="header" presStyleLbl="node1" presStyleIdx="1" presStyleCnt="2" custScaleY="168999"/>
      <dgm:spPr/>
    </dgm:pt>
    <dgm:pt modelId="{2F2246B5-A5E9-0946-85DC-EE53BC328A8C}" type="pres">
      <dgm:prSet presAssocID="{E528E35F-30A7-894C-AB61-2DDFEB6FE2A5}" presName="parTrans" presStyleLbl="sibTrans2D1" presStyleIdx="1" presStyleCnt="3"/>
      <dgm:spPr/>
    </dgm:pt>
    <dgm:pt modelId="{73DDC296-DC62-C143-B52F-AD9E8F2B86A2}" type="pres">
      <dgm:prSet presAssocID="{481665D0-48B7-DC40-8953-C8FDDF6F9D08}" presName="child" presStyleLbl="alignAccFollowNode1" presStyleIdx="1" presStyleCnt="3" custScaleY="1689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F07A2-A95A-B54F-B86D-A0D2F73B083A}" type="pres">
      <dgm:prSet presAssocID="{70270784-1092-1B4D-9465-C2A618788E57}" presName="sibTrans" presStyleLbl="sibTrans2D1" presStyleIdx="2" presStyleCnt="3"/>
      <dgm:spPr/>
    </dgm:pt>
    <dgm:pt modelId="{9EF45B05-FC5E-874A-B5C2-4C74776837CE}" type="pres">
      <dgm:prSet presAssocID="{5BCD659E-0292-2D45-951F-F85EA6704E9B}" presName="child" presStyleLbl="alignAccFollowNode1" presStyleIdx="2" presStyleCnt="3" custScaleY="168999">
        <dgm:presLayoutVars>
          <dgm:chMax val="0"/>
          <dgm:bulletEnabled val="1"/>
        </dgm:presLayoutVars>
      </dgm:prSet>
      <dgm:spPr/>
    </dgm:pt>
  </dgm:ptLst>
  <dgm:cxnLst>
    <dgm:cxn modelId="{D24882EC-E7A0-3E4F-A712-2A21514D7841}" type="presOf" srcId="{E528E35F-30A7-894C-AB61-2DDFEB6FE2A5}" destId="{2F2246B5-A5E9-0946-85DC-EE53BC328A8C}" srcOrd="0" destOrd="0" presId="urn:microsoft.com/office/officeart/2005/8/layout/lProcess1"/>
    <dgm:cxn modelId="{3C779403-D348-2948-88DF-99A1AD0434E8}" type="presOf" srcId="{481665D0-48B7-DC40-8953-C8FDDF6F9D08}" destId="{73DDC296-DC62-C143-B52F-AD9E8F2B86A2}" srcOrd="0" destOrd="0" presId="urn:microsoft.com/office/officeart/2005/8/layout/lProcess1"/>
    <dgm:cxn modelId="{CA3567CD-C83E-574C-A14F-CB53BBF9F54C}" type="presOf" srcId="{5BCD659E-0292-2D45-951F-F85EA6704E9B}" destId="{9EF45B05-FC5E-874A-B5C2-4C74776837CE}" srcOrd="0" destOrd="0" presId="urn:microsoft.com/office/officeart/2005/8/layout/lProcess1"/>
    <dgm:cxn modelId="{A8DD2CB1-0F68-A94E-9CB6-4B797FCA4C49}" type="presOf" srcId="{70270784-1092-1B4D-9465-C2A618788E57}" destId="{001F07A2-A95A-B54F-B86D-A0D2F73B083A}" srcOrd="0" destOrd="0" presId="urn:microsoft.com/office/officeart/2005/8/layout/lProcess1"/>
    <dgm:cxn modelId="{F6F2159D-8254-ED43-9D98-1C5897CE5EDE}" srcId="{D06A77FD-7FB7-5140-82D2-0045FD87E8E2}" destId="{5C76E4D7-B196-CB4F-8249-751F58347FAA}" srcOrd="1" destOrd="0" parTransId="{D3658505-C93F-0342-B485-3230AB09CF06}" sibTransId="{C2876065-1DED-F84B-9100-25F44C40F925}"/>
    <dgm:cxn modelId="{A081A379-CB46-6240-8567-D60063FFE385}" srcId="{75EB9AE1-1E43-BB40-9410-2D6189624953}" destId="{569CE756-EDFD-A149-A644-2645DB9E29DA}" srcOrd="0" destOrd="0" parTransId="{EABE28D9-48F7-BF40-B999-DE1D354F6D7F}" sibTransId="{FCB10057-6530-DB46-95FB-44334D7030B0}"/>
    <dgm:cxn modelId="{29EA4549-1946-4743-9A65-F21163B559AB}" srcId="{D06A77FD-7FB7-5140-82D2-0045FD87E8E2}" destId="{75EB9AE1-1E43-BB40-9410-2D6189624953}" srcOrd="0" destOrd="0" parTransId="{29CAEBA7-CD2C-5D41-81D2-3996B37247BE}" sibTransId="{A831B199-4836-F74D-A7BB-646AA2D285A5}"/>
    <dgm:cxn modelId="{4E3B2A9B-CA5B-3E41-9BF4-A80CEF1E8A03}" srcId="{5C76E4D7-B196-CB4F-8249-751F58347FAA}" destId="{481665D0-48B7-DC40-8953-C8FDDF6F9D08}" srcOrd="0" destOrd="0" parTransId="{E528E35F-30A7-894C-AB61-2DDFEB6FE2A5}" sibTransId="{70270784-1092-1B4D-9465-C2A618788E57}"/>
    <dgm:cxn modelId="{18A3A471-1709-9E4C-98B1-5255224B7E7B}" type="presOf" srcId="{5C76E4D7-B196-CB4F-8249-751F58347FAA}" destId="{EB9B04D6-03D3-B344-AB6B-92CF756A5B22}" srcOrd="0" destOrd="0" presId="urn:microsoft.com/office/officeart/2005/8/layout/lProcess1"/>
    <dgm:cxn modelId="{BCE5D490-296B-F744-BB34-DBAF27712918}" srcId="{5C76E4D7-B196-CB4F-8249-751F58347FAA}" destId="{5BCD659E-0292-2D45-951F-F85EA6704E9B}" srcOrd="1" destOrd="0" parTransId="{F63CB692-F8DC-0E41-92C1-ABF0625063C8}" sibTransId="{4703E533-8D10-2744-AC84-B8C947932F9E}"/>
    <dgm:cxn modelId="{11E9FF5E-3A2F-B14E-AC89-219C7EC1AD9E}" type="presOf" srcId="{75EB9AE1-1E43-BB40-9410-2D6189624953}" destId="{F0BDCDA2-4EBE-614C-8E33-14F79928B77A}" srcOrd="0" destOrd="0" presId="urn:microsoft.com/office/officeart/2005/8/layout/lProcess1"/>
    <dgm:cxn modelId="{3348FCBF-C115-B248-B9CE-542D24443EFA}" type="presOf" srcId="{D06A77FD-7FB7-5140-82D2-0045FD87E8E2}" destId="{6829219A-1CAC-AE44-8850-53814C450788}" srcOrd="0" destOrd="0" presId="urn:microsoft.com/office/officeart/2005/8/layout/lProcess1"/>
    <dgm:cxn modelId="{E5427F38-12F7-E641-947D-6C05511F9ED7}" type="presOf" srcId="{EABE28D9-48F7-BF40-B999-DE1D354F6D7F}" destId="{02DEC446-8C48-BD43-BC10-6EFB0D83C99C}" srcOrd="0" destOrd="0" presId="urn:microsoft.com/office/officeart/2005/8/layout/lProcess1"/>
    <dgm:cxn modelId="{D16D790F-0D09-EB47-AF04-4E2EE5C9FF9B}" type="presOf" srcId="{569CE756-EDFD-A149-A644-2645DB9E29DA}" destId="{DC3C9C5B-935D-F040-BAA8-4BB481F894D0}" srcOrd="0" destOrd="0" presId="urn:microsoft.com/office/officeart/2005/8/layout/lProcess1"/>
    <dgm:cxn modelId="{180B64F7-9237-554C-88D5-F0C61BB16FF8}" type="presParOf" srcId="{6829219A-1CAC-AE44-8850-53814C450788}" destId="{3A2AB7B2-B5EA-E248-82D1-A2F213EB03F2}" srcOrd="0" destOrd="0" presId="urn:microsoft.com/office/officeart/2005/8/layout/lProcess1"/>
    <dgm:cxn modelId="{6865ABBC-20C7-B546-8DFB-0FE1193112EC}" type="presParOf" srcId="{3A2AB7B2-B5EA-E248-82D1-A2F213EB03F2}" destId="{F0BDCDA2-4EBE-614C-8E33-14F79928B77A}" srcOrd="0" destOrd="0" presId="urn:microsoft.com/office/officeart/2005/8/layout/lProcess1"/>
    <dgm:cxn modelId="{5747B170-DE45-C348-A2BD-B94999ACA38E}" type="presParOf" srcId="{3A2AB7B2-B5EA-E248-82D1-A2F213EB03F2}" destId="{02DEC446-8C48-BD43-BC10-6EFB0D83C99C}" srcOrd="1" destOrd="0" presId="urn:microsoft.com/office/officeart/2005/8/layout/lProcess1"/>
    <dgm:cxn modelId="{1F7745E2-8A90-F842-92F1-04D852D394EB}" type="presParOf" srcId="{3A2AB7B2-B5EA-E248-82D1-A2F213EB03F2}" destId="{DC3C9C5B-935D-F040-BAA8-4BB481F894D0}" srcOrd="2" destOrd="0" presId="urn:microsoft.com/office/officeart/2005/8/layout/lProcess1"/>
    <dgm:cxn modelId="{9EAACF30-1C6A-C24C-9F77-3C65294A54FA}" type="presParOf" srcId="{6829219A-1CAC-AE44-8850-53814C450788}" destId="{5C24558A-04F8-254B-8374-AAB8F05763B7}" srcOrd="1" destOrd="0" presId="urn:microsoft.com/office/officeart/2005/8/layout/lProcess1"/>
    <dgm:cxn modelId="{80521B35-B6AC-7C48-8C13-5DF96C9600D5}" type="presParOf" srcId="{6829219A-1CAC-AE44-8850-53814C450788}" destId="{D5E19161-71E1-534F-8679-59133321A7FA}" srcOrd="2" destOrd="0" presId="urn:microsoft.com/office/officeart/2005/8/layout/lProcess1"/>
    <dgm:cxn modelId="{711EECCF-BF5C-8D48-A111-BA0E77D8F4CF}" type="presParOf" srcId="{D5E19161-71E1-534F-8679-59133321A7FA}" destId="{EB9B04D6-03D3-B344-AB6B-92CF756A5B22}" srcOrd="0" destOrd="0" presId="urn:microsoft.com/office/officeart/2005/8/layout/lProcess1"/>
    <dgm:cxn modelId="{506AE876-4CCA-EF49-B4D7-3F3155E1561B}" type="presParOf" srcId="{D5E19161-71E1-534F-8679-59133321A7FA}" destId="{2F2246B5-A5E9-0946-85DC-EE53BC328A8C}" srcOrd="1" destOrd="0" presId="urn:microsoft.com/office/officeart/2005/8/layout/lProcess1"/>
    <dgm:cxn modelId="{98FD97DB-2819-F14D-AD7C-4A4023066053}" type="presParOf" srcId="{D5E19161-71E1-534F-8679-59133321A7FA}" destId="{73DDC296-DC62-C143-B52F-AD9E8F2B86A2}" srcOrd="2" destOrd="0" presId="urn:microsoft.com/office/officeart/2005/8/layout/lProcess1"/>
    <dgm:cxn modelId="{9B31B2A5-6DD4-4341-B024-ED36F1404FF3}" type="presParOf" srcId="{D5E19161-71E1-534F-8679-59133321A7FA}" destId="{001F07A2-A95A-B54F-B86D-A0D2F73B083A}" srcOrd="3" destOrd="0" presId="urn:microsoft.com/office/officeart/2005/8/layout/lProcess1"/>
    <dgm:cxn modelId="{DB722436-CDD3-1A43-8B86-FAD7E6CA5F3A}" type="presParOf" srcId="{D5E19161-71E1-534F-8679-59133321A7FA}" destId="{9EF45B05-FC5E-874A-B5C2-4C74776837CE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C9231B-6DBD-334C-B631-1039CEC5981E}" type="doc">
      <dgm:prSet loTypeId="urn:microsoft.com/office/officeart/2005/8/layout/vList2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A974D1-9924-FA41-86FE-B3BF073FE130}">
      <dgm:prSet phldrT="[Текст]"/>
      <dgm:spPr/>
      <dgm:t>
        <a:bodyPr/>
        <a:lstStyle/>
        <a:p>
          <a:r>
            <a:rPr lang="ru-RU" dirty="0" smtClean="0"/>
            <a:t>Договор возмездного оказания медицинских услуг – </a:t>
          </a:r>
          <a:endParaRPr lang="ru-RU" dirty="0"/>
        </a:p>
      </dgm:t>
    </dgm:pt>
    <dgm:pt modelId="{1AA0FDD4-FBAB-9544-9D34-598D7C14B842}" type="parTrans" cxnId="{F873FD4B-27DE-5144-ABA0-37D4FFF65857}">
      <dgm:prSet/>
      <dgm:spPr/>
      <dgm:t>
        <a:bodyPr/>
        <a:lstStyle/>
        <a:p>
          <a:endParaRPr lang="ru-RU"/>
        </a:p>
      </dgm:t>
    </dgm:pt>
    <dgm:pt modelId="{B4ED2555-4C3C-9F42-8199-1B84122A0E5B}" type="sibTrans" cxnId="{F873FD4B-27DE-5144-ABA0-37D4FFF65857}">
      <dgm:prSet/>
      <dgm:spPr/>
      <dgm:t>
        <a:bodyPr/>
        <a:lstStyle/>
        <a:p>
          <a:endParaRPr lang="ru-RU"/>
        </a:p>
      </dgm:t>
    </dgm:pt>
    <dgm:pt modelId="{E388F196-A6F7-AE4E-9B37-99A4C3B5C9D9}">
      <dgm:prSet phldrT="[Текст]"/>
      <dgm:spPr/>
      <dgm:t>
        <a:bodyPr/>
        <a:lstStyle/>
        <a:p>
          <a:r>
            <a:rPr lang="ru-RU" dirty="0" smtClean="0"/>
            <a:t>это соглашение, по которому одна сторона - исполнитель медицинской услуги (медицинская организация, частнопрактикующий врач) обязуется обеспечить квалифицированную помощь по поддержанию или восстановлению здоровья пациента, избрав для этого соответствующие методы медицинского воздействия, </a:t>
          </a:r>
          <a:r>
            <a:rPr lang="en-US" dirty="0" smtClean="0"/>
            <a:t>a</a:t>
          </a:r>
          <a:r>
            <a:rPr lang="ru-RU" dirty="0" smtClean="0"/>
            <a:t> другая сторона - гражданин обязан оплатить оказанные ему услуги (либо представить доказательства последующей компенсации расходов по обслуживанию из других источников)</a:t>
          </a:r>
          <a:endParaRPr lang="ru-RU" dirty="0"/>
        </a:p>
      </dgm:t>
    </dgm:pt>
    <dgm:pt modelId="{86FC791F-D773-4C44-BF95-5989F5F61AC2}" type="parTrans" cxnId="{8234A014-4B0F-EC46-8FAE-3DDC08144D94}">
      <dgm:prSet/>
      <dgm:spPr/>
      <dgm:t>
        <a:bodyPr/>
        <a:lstStyle/>
        <a:p>
          <a:endParaRPr lang="ru-RU"/>
        </a:p>
      </dgm:t>
    </dgm:pt>
    <dgm:pt modelId="{2A440492-1CF2-A544-8B02-D24F990E1EB3}" type="sibTrans" cxnId="{8234A014-4B0F-EC46-8FAE-3DDC08144D94}">
      <dgm:prSet/>
      <dgm:spPr/>
      <dgm:t>
        <a:bodyPr/>
        <a:lstStyle/>
        <a:p>
          <a:endParaRPr lang="ru-RU"/>
        </a:p>
      </dgm:t>
    </dgm:pt>
    <dgm:pt modelId="{372F5864-C8C5-7645-9328-09481E30CA4E}" type="pres">
      <dgm:prSet presAssocID="{C3C9231B-6DBD-334C-B631-1039CEC5981E}" presName="linear" presStyleCnt="0">
        <dgm:presLayoutVars>
          <dgm:animLvl val="lvl"/>
          <dgm:resizeHandles val="exact"/>
        </dgm:presLayoutVars>
      </dgm:prSet>
      <dgm:spPr/>
    </dgm:pt>
    <dgm:pt modelId="{259337E0-CBB8-9D45-BB62-9D7E79BFAC8B}" type="pres">
      <dgm:prSet presAssocID="{E8A974D1-9924-FA41-86FE-B3BF073FE13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110CB-4D2A-9D4C-989E-5380869F5621}" type="pres">
      <dgm:prSet presAssocID="{E8A974D1-9924-FA41-86FE-B3BF073FE13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34A014-4B0F-EC46-8FAE-3DDC08144D94}" srcId="{E8A974D1-9924-FA41-86FE-B3BF073FE130}" destId="{E388F196-A6F7-AE4E-9B37-99A4C3B5C9D9}" srcOrd="0" destOrd="0" parTransId="{86FC791F-D773-4C44-BF95-5989F5F61AC2}" sibTransId="{2A440492-1CF2-A544-8B02-D24F990E1EB3}"/>
    <dgm:cxn modelId="{A798C2B1-E534-4C45-BC5B-BAD6CB33FEBC}" type="presOf" srcId="{E388F196-A6F7-AE4E-9B37-99A4C3B5C9D9}" destId="{799110CB-4D2A-9D4C-989E-5380869F5621}" srcOrd="0" destOrd="0" presId="urn:microsoft.com/office/officeart/2005/8/layout/vList2"/>
    <dgm:cxn modelId="{F873FD4B-27DE-5144-ABA0-37D4FFF65857}" srcId="{C3C9231B-6DBD-334C-B631-1039CEC5981E}" destId="{E8A974D1-9924-FA41-86FE-B3BF073FE130}" srcOrd="0" destOrd="0" parTransId="{1AA0FDD4-FBAB-9544-9D34-598D7C14B842}" sibTransId="{B4ED2555-4C3C-9F42-8199-1B84122A0E5B}"/>
    <dgm:cxn modelId="{ED65C386-7F72-DB46-BC14-403C062DF47B}" type="presOf" srcId="{E8A974D1-9924-FA41-86FE-B3BF073FE130}" destId="{259337E0-CBB8-9D45-BB62-9D7E79BFAC8B}" srcOrd="0" destOrd="0" presId="urn:microsoft.com/office/officeart/2005/8/layout/vList2"/>
    <dgm:cxn modelId="{E3137D59-391D-2340-84BC-8AACC16C2BCE}" type="presOf" srcId="{C3C9231B-6DBD-334C-B631-1039CEC5981E}" destId="{372F5864-C8C5-7645-9328-09481E30CA4E}" srcOrd="0" destOrd="0" presId="urn:microsoft.com/office/officeart/2005/8/layout/vList2"/>
    <dgm:cxn modelId="{F02A3C4C-0608-B844-8353-2C46B3D007EC}" type="presParOf" srcId="{372F5864-C8C5-7645-9328-09481E30CA4E}" destId="{259337E0-CBB8-9D45-BB62-9D7E79BFAC8B}" srcOrd="0" destOrd="0" presId="urn:microsoft.com/office/officeart/2005/8/layout/vList2"/>
    <dgm:cxn modelId="{A4DF2100-66B3-7940-9E9D-F3436902FADB}" type="presParOf" srcId="{372F5864-C8C5-7645-9328-09481E30CA4E}" destId="{799110CB-4D2A-9D4C-989E-5380869F562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C6CA2A-84B0-EC4B-A509-8733C490C9CD}" type="doc">
      <dgm:prSet loTypeId="urn:microsoft.com/office/officeart/2005/8/layout/process5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6D5827-6655-054F-9F1B-A5F18AB96DA9}">
      <dgm:prSet phldrT="[Текст]"/>
      <dgm:spPr/>
      <dgm:t>
        <a:bodyPr/>
        <a:lstStyle/>
        <a:p>
          <a:r>
            <a:rPr lang="ru-RU" dirty="0" smtClean="0"/>
            <a:t>Отсутствие специального законодательства</a:t>
          </a:r>
          <a:endParaRPr lang="ru-RU" dirty="0"/>
        </a:p>
      </dgm:t>
    </dgm:pt>
    <dgm:pt modelId="{C4A4C34E-8582-6248-87A7-8D3E60B14183}" type="parTrans" cxnId="{24577DF5-5816-CF4B-BD01-C99468C48637}">
      <dgm:prSet/>
      <dgm:spPr/>
      <dgm:t>
        <a:bodyPr/>
        <a:lstStyle/>
        <a:p>
          <a:endParaRPr lang="ru-RU"/>
        </a:p>
      </dgm:t>
    </dgm:pt>
    <dgm:pt modelId="{D67ED404-3E59-3244-A3D5-DF752D559034}" type="sibTrans" cxnId="{24577DF5-5816-CF4B-BD01-C99468C48637}">
      <dgm:prSet/>
      <dgm:spPr/>
      <dgm:t>
        <a:bodyPr/>
        <a:lstStyle/>
        <a:p>
          <a:endParaRPr lang="ru-RU"/>
        </a:p>
      </dgm:t>
    </dgm:pt>
    <dgm:pt modelId="{9CF17799-F664-4148-8642-ED222542AC9D}">
      <dgm:prSet phldrT="[Текст]"/>
      <dgm:spPr/>
      <dgm:t>
        <a:bodyPr/>
        <a:lstStyle/>
        <a:p>
          <a:r>
            <a:rPr lang="ru-RU" dirty="0" smtClean="0"/>
            <a:t>Необходимо применять Закон «О защите прав потребителей»</a:t>
          </a:r>
          <a:endParaRPr lang="ru-RU" dirty="0"/>
        </a:p>
      </dgm:t>
    </dgm:pt>
    <dgm:pt modelId="{AD92B005-7755-9641-9C32-DD1E87230209}" type="parTrans" cxnId="{8ACE5D14-2FA4-1F4A-88B5-C899CB75089B}">
      <dgm:prSet/>
      <dgm:spPr/>
      <dgm:t>
        <a:bodyPr/>
        <a:lstStyle/>
        <a:p>
          <a:endParaRPr lang="ru-RU"/>
        </a:p>
      </dgm:t>
    </dgm:pt>
    <dgm:pt modelId="{E3A51512-2709-8240-BCB1-8470D9B34B01}" type="sibTrans" cxnId="{8ACE5D14-2FA4-1F4A-88B5-C899CB75089B}">
      <dgm:prSet/>
      <dgm:spPr/>
      <dgm:t>
        <a:bodyPr/>
        <a:lstStyle/>
        <a:p>
          <a:endParaRPr lang="ru-RU"/>
        </a:p>
      </dgm:t>
    </dgm:pt>
    <dgm:pt modelId="{C09656AD-28E7-124F-844B-0C3CECC1B504}">
      <dgm:prSet phldrT="[Текст]"/>
      <dgm:spPr/>
      <dgm:t>
        <a:bodyPr/>
        <a:lstStyle/>
        <a:p>
          <a:r>
            <a:rPr lang="ru-RU" dirty="0" smtClean="0"/>
            <a:t>Его применение невозможно в пределах бесплатной медицинской помощи, так как ориентирован на сугубо возмездные договоры</a:t>
          </a:r>
          <a:endParaRPr lang="ru-RU" dirty="0"/>
        </a:p>
      </dgm:t>
    </dgm:pt>
    <dgm:pt modelId="{2C7FF8DB-0E41-BF4E-9915-34947B177593}" type="parTrans" cxnId="{E99D26CD-E87B-134D-A803-B72EB6D897D6}">
      <dgm:prSet/>
      <dgm:spPr/>
      <dgm:t>
        <a:bodyPr/>
        <a:lstStyle/>
        <a:p>
          <a:endParaRPr lang="ru-RU"/>
        </a:p>
      </dgm:t>
    </dgm:pt>
    <dgm:pt modelId="{E021C3DA-5CFB-6045-A308-B63D1C493900}" type="sibTrans" cxnId="{E99D26CD-E87B-134D-A803-B72EB6D897D6}">
      <dgm:prSet/>
      <dgm:spPr/>
      <dgm:t>
        <a:bodyPr/>
        <a:lstStyle/>
        <a:p>
          <a:endParaRPr lang="ru-RU"/>
        </a:p>
      </dgm:t>
    </dgm:pt>
    <dgm:pt modelId="{62BA72DA-59F2-9141-AAE9-643DED26CC41}">
      <dgm:prSet phldrT="[Текст]"/>
      <dgm:spPr/>
      <dgm:t>
        <a:bodyPr/>
        <a:lstStyle/>
        <a:p>
          <a:r>
            <a:rPr lang="ru-RU" dirty="0" smtClean="0"/>
            <a:t>Уточнить понятие «исполнитель» по Закону «О защите прав потребителей»</a:t>
          </a:r>
          <a:endParaRPr lang="ru-RU" dirty="0"/>
        </a:p>
      </dgm:t>
    </dgm:pt>
    <dgm:pt modelId="{F4D39E48-7326-4B4B-BEA3-516529C21FBA}" type="parTrans" cxnId="{BFAC2675-3C37-FF44-BDEA-B02360E9257D}">
      <dgm:prSet/>
      <dgm:spPr/>
      <dgm:t>
        <a:bodyPr/>
        <a:lstStyle/>
        <a:p>
          <a:endParaRPr lang="ru-RU"/>
        </a:p>
      </dgm:t>
    </dgm:pt>
    <dgm:pt modelId="{B761EE28-8C08-054C-832B-0E461A1BD474}" type="sibTrans" cxnId="{BFAC2675-3C37-FF44-BDEA-B02360E9257D}">
      <dgm:prSet/>
      <dgm:spPr/>
      <dgm:t>
        <a:bodyPr/>
        <a:lstStyle/>
        <a:p>
          <a:endParaRPr lang="ru-RU"/>
        </a:p>
      </dgm:t>
    </dgm:pt>
    <dgm:pt modelId="{099E8BFF-8023-EF49-972E-E15F442B4056}" type="pres">
      <dgm:prSet presAssocID="{CDC6CA2A-84B0-EC4B-A509-8733C490C9CD}" presName="diagram" presStyleCnt="0">
        <dgm:presLayoutVars>
          <dgm:dir/>
          <dgm:resizeHandles val="exact"/>
        </dgm:presLayoutVars>
      </dgm:prSet>
      <dgm:spPr/>
    </dgm:pt>
    <dgm:pt modelId="{10FAF962-70C1-6A4C-BBCA-BF49DD3571E3}" type="pres">
      <dgm:prSet presAssocID="{886D5827-6655-054F-9F1B-A5F18AB96DA9}" presName="node" presStyleLbl="node1" presStyleIdx="0" presStyleCnt="4">
        <dgm:presLayoutVars>
          <dgm:bulletEnabled val="1"/>
        </dgm:presLayoutVars>
      </dgm:prSet>
      <dgm:spPr/>
    </dgm:pt>
    <dgm:pt modelId="{1D793249-B7DC-4946-B31E-141007FC3E7C}" type="pres">
      <dgm:prSet presAssocID="{D67ED404-3E59-3244-A3D5-DF752D559034}" presName="sibTrans" presStyleLbl="sibTrans2D1" presStyleIdx="0" presStyleCnt="3"/>
      <dgm:spPr/>
    </dgm:pt>
    <dgm:pt modelId="{8340FBAA-0439-9445-9919-E986C0EA9917}" type="pres">
      <dgm:prSet presAssocID="{D67ED404-3E59-3244-A3D5-DF752D559034}" presName="connectorText" presStyleLbl="sibTrans2D1" presStyleIdx="0" presStyleCnt="3"/>
      <dgm:spPr/>
    </dgm:pt>
    <dgm:pt modelId="{DEC287C6-6DCB-E547-BB0A-909B74BCC4E1}" type="pres">
      <dgm:prSet presAssocID="{9CF17799-F664-4148-8642-ED222542AC9D}" presName="node" presStyleLbl="node1" presStyleIdx="1" presStyleCnt="4">
        <dgm:presLayoutVars>
          <dgm:bulletEnabled val="1"/>
        </dgm:presLayoutVars>
      </dgm:prSet>
      <dgm:spPr/>
    </dgm:pt>
    <dgm:pt modelId="{3F155C56-C4AA-204E-85F4-FFD4EA759EA2}" type="pres">
      <dgm:prSet presAssocID="{E3A51512-2709-8240-BCB1-8470D9B34B01}" presName="sibTrans" presStyleLbl="sibTrans2D1" presStyleIdx="1" presStyleCnt="3"/>
      <dgm:spPr/>
    </dgm:pt>
    <dgm:pt modelId="{1A2436C3-59FF-CB4F-BDB9-8474B5775AA6}" type="pres">
      <dgm:prSet presAssocID="{E3A51512-2709-8240-BCB1-8470D9B34B01}" presName="connectorText" presStyleLbl="sibTrans2D1" presStyleIdx="1" presStyleCnt="3"/>
      <dgm:spPr/>
    </dgm:pt>
    <dgm:pt modelId="{8FE608DE-7178-3C44-BDF5-F966ECC11342}" type="pres">
      <dgm:prSet presAssocID="{C09656AD-28E7-124F-844B-0C3CECC1B50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014248-645A-A943-B0BA-B11E77E4AFD9}" type="pres">
      <dgm:prSet presAssocID="{E021C3DA-5CFB-6045-A308-B63D1C493900}" presName="sibTrans" presStyleLbl="sibTrans2D1" presStyleIdx="2" presStyleCnt="3"/>
      <dgm:spPr/>
    </dgm:pt>
    <dgm:pt modelId="{27E284D1-2C01-924F-911A-7EF1BCEFBA66}" type="pres">
      <dgm:prSet presAssocID="{E021C3DA-5CFB-6045-A308-B63D1C493900}" presName="connectorText" presStyleLbl="sibTrans2D1" presStyleIdx="2" presStyleCnt="3"/>
      <dgm:spPr/>
    </dgm:pt>
    <dgm:pt modelId="{11FA0BFD-71AB-D842-B890-8CE76D4CC04B}" type="pres">
      <dgm:prSet presAssocID="{62BA72DA-59F2-9141-AAE9-643DED26CC41}" presName="node" presStyleLbl="node1" presStyleIdx="3" presStyleCnt="4">
        <dgm:presLayoutVars>
          <dgm:bulletEnabled val="1"/>
        </dgm:presLayoutVars>
      </dgm:prSet>
      <dgm:spPr/>
    </dgm:pt>
  </dgm:ptLst>
  <dgm:cxnLst>
    <dgm:cxn modelId="{3CFD8616-E418-6345-A52E-05B8F7BF489C}" type="presOf" srcId="{E021C3DA-5CFB-6045-A308-B63D1C493900}" destId="{27E284D1-2C01-924F-911A-7EF1BCEFBA66}" srcOrd="1" destOrd="0" presId="urn:microsoft.com/office/officeart/2005/8/layout/process5"/>
    <dgm:cxn modelId="{AB38EFDE-51F8-0B4C-A4AF-687493B6DD7C}" type="presOf" srcId="{E021C3DA-5CFB-6045-A308-B63D1C493900}" destId="{24014248-645A-A943-B0BA-B11E77E4AFD9}" srcOrd="0" destOrd="0" presId="urn:microsoft.com/office/officeart/2005/8/layout/process5"/>
    <dgm:cxn modelId="{24577DF5-5816-CF4B-BD01-C99468C48637}" srcId="{CDC6CA2A-84B0-EC4B-A509-8733C490C9CD}" destId="{886D5827-6655-054F-9F1B-A5F18AB96DA9}" srcOrd="0" destOrd="0" parTransId="{C4A4C34E-8582-6248-87A7-8D3E60B14183}" sibTransId="{D67ED404-3E59-3244-A3D5-DF752D559034}"/>
    <dgm:cxn modelId="{1917AD7C-0B48-6A4B-AEB9-C4902B7F6598}" type="presOf" srcId="{CDC6CA2A-84B0-EC4B-A509-8733C490C9CD}" destId="{099E8BFF-8023-EF49-972E-E15F442B4056}" srcOrd="0" destOrd="0" presId="urn:microsoft.com/office/officeart/2005/8/layout/process5"/>
    <dgm:cxn modelId="{8ACE5D14-2FA4-1F4A-88B5-C899CB75089B}" srcId="{CDC6CA2A-84B0-EC4B-A509-8733C490C9CD}" destId="{9CF17799-F664-4148-8642-ED222542AC9D}" srcOrd="1" destOrd="0" parTransId="{AD92B005-7755-9641-9C32-DD1E87230209}" sibTransId="{E3A51512-2709-8240-BCB1-8470D9B34B01}"/>
    <dgm:cxn modelId="{EF12583D-D7A9-1546-8101-1B4E05A6476F}" type="presOf" srcId="{E3A51512-2709-8240-BCB1-8470D9B34B01}" destId="{3F155C56-C4AA-204E-85F4-FFD4EA759EA2}" srcOrd="0" destOrd="0" presId="urn:microsoft.com/office/officeart/2005/8/layout/process5"/>
    <dgm:cxn modelId="{455D2AB8-A9EA-BA42-A157-9EC5CC5C3CAA}" type="presOf" srcId="{D67ED404-3E59-3244-A3D5-DF752D559034}" destId="{8340FBAA-0439-9445-9919-E986C0EA9917}" srcOrd="1" destOrd="0" presId="urn:microsoft.com/office/officeart/2005/8/layout/process5"/>
    <dgm:cxn modelId="{BFAC2675-3C37-FF44-BDEA-B02360E9257D}" srcId="{CDC6CA2A-84B0-EC4B-A509-8733C490C9CD}" destId="{62BA72DA-59F2-9141-AAE9-643DED26CC41}" srcOrd="3" destOrd="0" parTransId="{F4D39E48-7326-4B4B-BEA3-516529C21FBA}" sibTransId="{B761EE28-8C08-054C-832B-0E461A1BD474}"/>
    <dgm:cxn modelId="{D9B7697F-5F8B-F948-86F8-8639B449142C}" type="presOf" srcId="{9CF17799-F664-4148-8642-ED222542AC9D}" destId="{DEC287C6-6DCB-E547-BB0A-909B74BCC4E1}" srcOrd="0" destOrd="0" presId="urn:microsoft.com/office/officeart/2005/8/layout/process5"/>
    <dgm:cxn modelId="{E99D26CD-E87B-134D-A803-B72EB6D897D6}" srcId="{CDC6CA2A-84B0-EC4B-A509-8733C490C9CD}" destId="{C09656AD-28E7-124F-844B-0C3CECC1B504}" srcOrd="2" destOrd="0" parTransId="{2C7FF8DB-0E41-BF4E-9915-34947B177593}" sibTransId="{E021C3DA-5CFB-6045-A308-B63D1C493900}"/>
    <dgm:cxn modelId="{0B0C32D4-C7BC-1C48-A76A-DBB15E6B6379}" type="presOf" srcId="{E3A51512-2709-8240-BCB1-8470D9B34B01}" destId="{1A2436C3-59FF-CB4F-BDB9-8474B5775AA6}" srcOrd="1" destOrd="0" presId="urn:microsoft.com/office/officeart/2005/8/layout/process5"/>
    <dgm:cxn modelId="{D65F8F75-7E26-A24E-9CAD-1DB363DBD284}" type="presOf" srcId="{D67ED404-3E59-3244-A3D5-DF752D559034}" destId="{1D793249-B7DC-4946-B31E-141007FC3E7C}" srcOrd="0" destOrd="0" presId="urn:microsoft.com/office/officeart/2005/8/layout/process5"/>
    <dgm:cxn modelId="{CE8DBAB3-6F80-8E42-AB43-42078E57C6F1}" type="presOf" srcId="{886D5827-6655-054F-9F1B-A5F18AB96DA9}" destId="{10FAF962-70C1-6A4C-BBCA-BF49DD3571E3}" srcOrd="0" destOrd="0" presId="urn:microsoft.com/office/officeart/2005/8/layout/process5"/>
    <dgm:cxn modelId="{72E6FCDB-E893-8A45-AE5B-C2E273A44513}" type="presOf" srcId="{62BA72DA-59F2-9141-AAE9-643DED26CC41}" destId="{11FA0BFD-71AB-D842-B890-8CE76D4CC04B}" srcOrd="0" destOrd="0" presId="urn:microsoft.com/office/officeart/2005/8/layout/process5"/>
    <dgm:cxn modelId="{3C352AAE-2DC1-9348-BAC2-95FAB7BF9667}" type="presOf" srcId="{C09656AD-28E7-124F-844B-0C3CECC1B504}" destId="{8FE608DE-7178-3C44-BDF5-F966ECC11342}" srcOrd="0" destOrd="0" presId="urn:microsoft.com/office/officeart/2005/8/layout/process5"/>
    <dgm:cxn modelId="{4E80BC4B-617A-2547-A29E-19CA3DBA01C0}" type="presParOf" srcId="{099E8BFF-8023-EF49-972E-E15F442B4056}" destId="{10FAF962-70C1-6A4C-BBCA-BF49DD3571E3}" srcOrd="0" destOrd="0" presId="urn:microsoft.com/office/officeart/2005/8/layout/process5"/>
    <dgm:cxn modelId="{A74926B0-CD08-D84F-89C5-12BF11805A7F}" type="presParOf" srcId="{099E8BFF-8023-EF49-972E-E15F442B4056}" destId="{1D793249-B7DC-4946-B31E-141007FC3E7C}" srcOrd="1" destOrd="0" presId="urn:microsoft.com/office/officeart/2005/8/layout/process5"/>
    <dgm:cxn modelId="{DB4A86E8-10F8-974B-BA92-8280E1263211}" type="presParOf" srcId="{1D793249-B7DC-4946-B31E-141007FC3E7C}" destId="{8340FBAA-0439-9445-9919-E986C0EA9917}" srcOrd="0" destOrd="0" presId="urn:microsoft.com/office/officeart/2005/8/layout/process5"/>
    <dgm:cxn modelId="{107F1881-D8C4-B245-AE64-89235CFB3D1F}" type="presParOf" srcId="{099E8BFF-8023-EF49-972E-E15F442B4056}" destId="{DEC287C6-6DCB-E547-BB0A-909B74BCC4E1}" srcOrd="2" destOrd="0" presId="urn:microsoft.com/office/officeart/2005/8/layout/process5"/>
    <dgm:cxn modelId="{6922A04F-0838-F74F-824A-379CBDF6A802}" type="presParOf" srcId="{099E8BFF-8023-EF49-972E-E15F442B4056}" destId="{3F155C56-C4AA-204E-85F4-FFD4EA759EA2}" srcOrd="3" destOrd="0" presId="urn:microsoft.com/office/officeart/2005/8/layout/process5"/>
    <dgm:cxn modelId="{6F9528D3-18C9-6B42-A903-FB5443C4188F}" type="presParOf" srcId="{3F155C56-C4AA-204E-85F4-FFD4EA759EA2}" destId="{1A2436C3-59FF-CB4F-BDB9-8474B5775AA6}" srcOrd="0" destOrd="0" presId="urn:microsoft.com/office/officeart/2005/8/layout/process5"/>
    <dgm:cxn modelId="{22A4B469-97D9-3945-AB36-703779CF69C8}" type="presParOf" srcId="{099E8BFF-8023-EF49-972E-E15F442B4056}" destId="{8FE608DE-7178-3C44-BDF5-F966ECC11342}" srcOrd="4" destOrd="0" presId="urn:microsoft.com/office/officeart/2005/8/layout/process5"/>
    <dgm:cxn modelId="{850B8065-0BFE-5145-8E49-D767777533CF}" type="presParOf" srcId="{099E8BFF-8023-EF49-972E-E15F442B4056}" destId="{24014248-645A-A943-B0BA-B11E77E4AFD9}" srcOrd="5" destOrd="0" presId="urn:microsoft.com/office/officeart/2005/8/layout/process5"/>
    <dgm:cxn modelId="{95D18214-D0C6-5145-A4EC-1C57DD476FC9}" type="presParOf" srcId="{24014248-645A-A943-B0BA-B11E77E4AFD9}" destId="{27E284D1-2C01-924F-911A-7EF1BCEFBA66}" srcOrd="0" destOrd="0" presId="urn:microsoft.com/office/officeart/2005/8/layout/process5"/>
    <dgm:cxn modelId="{0D4798B7-3D4A-874E-B892-2A79437F531E}" type="presParOf" srcId="{099E8BFF-8023-EF49-972E-E15F442B4056}" destId="{11FA0BFD-71AB-D842-B890-8CE76D4CC04B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0F44F9-8A20-EC44-9BFB-08327895CB5D}" type="doc">
      <dgm:prSet loTypeId="urn:microsoft.com/office/officeart/2005/8/layout/vList2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229E6A-A1BA-BC4F-838D-FABED77F3CA4}">
      <dgm:prSet phldrT="[Текст]" custT="1"/>
      <dgm:spPr/>
      <dgm:t>
        <a:bodyPr/>
        <a:lstStyle/>
        <a:p>
          <a:pPr algn="ctr"/>
          <a:r>
            <a:rPr lang="ru-RU" sz="2400" b="0" dirty="0" smtClean="0"/>
            <a:t>Необходимо  уточнить  способы защиты </a:t>
          </a:r>
          <a:endParaRPr lang="ru-RU" sz="2400" b="0" dirty="0"/>
        </a:p>
      </dgm:t>
    </dgm:pt>
    <dgm:pt modelId="{EB568EC5-2FB8-1D4B-BE0E-7B923F261A26}" type="parTrans" cxnId="{D401EE88-3F0C-C048-A0CB-84014C91B92A}">
      <dgm:prSet/>
      <dgm:spPr/>
      <dgm:t>
        <a:bodyPr/>
        <a:lstStyle/>
        <a:p>
          <a:endParaRPr lang="ru-RU"/>
        </a:p>
      </dgm:t>
    </dgm:pt>
    <dgm:pt modelId="{0AE9931F-34D7-0345-A79B-61BEF68A648D}" type="sibTrans" cxnId="{D401EE88-3F0C-C048-A0CB-84014C91B92A}">
      <dgm:prSet/>
      <dgm:spPr/>
      <dgm:t>
        <a:bodyPr/>
        <a:lstStyle/>
        <a:p>
          <a:endParaRPr lang="ru-RU"/>
        </a:p>
      </dgm:t>
    </dgm:pt>
    <dgm:pt modelId="{36A511DA-B1D1-A746-94CA-0F69D7D6A436}">
      <dgm:prSet phldrT="[Текст]"/>
      <dgm:spPr/>
      <dgm:t>
        <a:bodyPr/>
        <a:lstStyle/>
        <a:p>
          <a:pPr algn="ctr"/>
          <a:r>
            <a:rPr lang="ru-RU" dirty="0" smtClean="0">
              <a:solidFill>
                <a:srgbClr val="4D4D4D"/>
              </a:solidFill>
            </a:rPr>
            <a:t>исключить право потребителя - пациента на устранение недостатков своими силами, </a:t>
          </a:r>
          <a:r>
            <a:rPr lang="en-US" dirty="0" smtClean="0">
              <a:solidFill>
                <a:srgbClr val="4D4D4D"/>
              </a:solidFill>
            </a:rPr>
            <a:t>a</a:t>
          </a:r>
          <a:r>
            <a:rPr lang="ru-RU" dirty="0" smtClean="0">
              <a:solidFill>
                <a:srgbClr val="4D4D4D"/>
              </a:solidFill>
            </a:rPr>
            <a:t> также право требования соразмерного уменьшения цены оказанной услуги</a:t>
          </a:r>
          <a:endParaRPr lang="ru-RU" dirty="0">
            <a:solidFill>
              <a:srgbClr val="4D4D4D"/>
            </a:solidFill>
          </a:endParaRPr>
        </a:p>
      </dgm:t>
    </dgm:pt>
    <dgm:pt modelId="{E310945D-20A9-5A4D-A5DA-267D5C8FBA26}" type="parTrans" cxnId="{7AE68D49-EB1F-9D45-9F1C-C01D38C2BBF3}">
      <dgm:prSet/>
      <dgm:spPr/>
      <dgm:t>
        <a:bodyPr/>
        <a:lstStyle/>
        <a:p>
          <a:endParaRPr lang="ru-RU"/>
        </a:p>
      </dgm:t>
    </dgm:pt>
    <dgm:pt modelId="{6F18A10B-B867-F948-B81A-FE58B41ED570}" type="sibTrans" cxnId="{7AE68D49-EB1F-9D45-9F1C-C01D38C2BBF3}">
      <dgm:prSet/>
      <dgm:spPr/>
      <dgm:t>
        <a:bodyPr/>
        <a:lstStyle/>
        <a:p>
          <a:endParaRPr lang="ru-RU"/>
        </a:p>
      </dgm:t>
    </dgm:pt>
    <dgm:pt modelId="{CE564F32-BD0C-2C47-90E8-7761732F080D}">
      <dgm:prSet/>
      <dgm:spPr/>
      <dgm:t>
        <a:bodyPr/>
        <a:lstStyle/>
        <a:p>
          <a:pPr algn="ctr"/>
          <a:r>
            <a:rPr lang="ru-RU" dirty="0" smtClean="0">
              <a:solidFill>
                <a:srgbClr val="4D4D4D"/>
              </a:solidFill>
            </a:rPr>
            <a:t>распространить право на расторжение договора на случаи обнаружения простого недостатка (не только существенного) в оказанной услуге (п.</a:t>
          </a:r>
          <a:r>
            <a:rPr lang="en-US" dirty="0" smtClean="0">
              <a:solidFill>
                <a:srgbClr val="4D4D4D"/>
              </a:solidFill>
            </a:rPr>
            <a:t> </a:t>
          </a:r>
          <a:r>
            <a:rPr lang="ru-RU" dirty="0" smtClean="0">
              <a:solidFill>
                <a:srgbClr val="4D4D4D"/>
              </a:solidFill>
            </a:rPr>
            <a:t>1 ст.</a:t>
          </a:r>
          <a:r>
            <a:rPr lang="en-US" dirty="0" smtClean="0">
              <a:solidFill>
                <a:srgbClr val="4D4D4D"/>
              </a:solidFill>
            </a:rPr>
            <a:t> </a:t>
          </a:r>
          <a:r>
            <a:rPr lang="ru-RU" dirty="0" smtClean="0">
              <a:solidFill>
                <a:srgbClr val="4D4D4D"/>
              </a:solidFill>
            </a:rPr>
            <a:t>29 Закона «</a:t>
          </a:r>
          <a:r>
            <a:rPr lang="en-US" dirty="0" smtClean="0">
              <a:solidFill>
                <a:srgbClr val="4D4D4D"/>
              </a:solidFill>
            </a:rPr>
            <a:t>O</a:t>
          </a:r>
          <a:r>
            <a:rPr lang="ru-RU" dirty="0" smtClean="0">
              <a:solidFill>
                <a:srgbClr val="4D4D4D"/>
              </a:solidFill>
            </a:rPr>
            <a:t> защите прав потребителей»)</a:t>
          </a:r>
          <a:endParaRPr lang="ru-RU" dirty="0">
            <a:solidFill>
              <a:srgbClr val="4D4D4D"/>
            </a:solidFill>
          </a:endParaRPr>
        </a:p>
      </dgm:t>
    </dgm:pt>
    <dgm:pt modelId="{B8FA4D9F-0DDA-7144-8EFF-D512DD7613A9}" type="parTrans" cxnId="{49121B87-2925-364B-A4B4-DF9AC2CCFDE6}">
      <dgm:prSet/>
      <dgm:spPr/>
      <dgm:t>
        <a:bodyPr/>
        <a:lstStyle/>
        <a:p>
          <a:endParaRPr lang="ru-RU"/>
        </a:p>
      </dgm:t>
    </dgm:pt>
    <dgm:pt modelId="{5008F5E9-BF1C-5F40-9D18-F4A05F939AED}" type="sibTrans" cxnId="{49121B87-2925-364B-A4B4-DF9AC2CCFDE6}">
      <dgm:prSet/>
      <dgm:spPr/>
      <dgm:t>
        <a:bodyPr/>
        <a:lstStyle/>
        <a:p>
          <a:endParaRPr lang="ru-RU"/>
        </a:p>
      </dgm:t>
    </dgm:pt>
    <dgm:pt modelId="{9DDFF374-AB54-ED48-B32D-7AA16D49B7D6}">
      <dgm:prSet/>
      <dgm:spPr/>
      <dgm:t>
        <a:bodyPr/>
        <a:lstStyle/>
        <a:p>
          <a:pPr algn="ctr"/>
          <a:r>
            <a:rPr lang="ru-RU" dirty="0" smtClean="0">
              <a:solidFill>
                <a:srgbClr val="4D4D4D"/>
              </a:solidFill>
            </a:rPr>
            <a:t>право пациента на устранение недостатков силами третьих лиц дополнить правом требования возмещения расходов, связанных с поиском соответствующего специалиста (п.</a:t>
          </a:r>
          <a:r>
            <a:rPr lang="en-US" dirty="0" smtClean="0">
              <a:solidFill>
                <a:srgbClr val="4D4D4D"/>
              </a:solidFill>
            </a:rPr>
            <a:t> </a:t>
          </a:r>
          <a:r>
            <a:rPr lang="ru-RU" dirty="0" smtClean="0">
              <a:solidFill>
                <a:srgbClr val="4D4D4D"/>
              </a:solidFill>
            </a:rPr>
            <a:t>1 ст.</a:t>
          </a:r>
          <a:r>
            <a:rPr lang="en-US" dirty="0" smtClean="0">
              <a:solidFill>
                <a:srgbClr val="4D4D4D"/>
              </a:solidFill>
            </a:rPr>
            <a:t> </a:t>
          </a:r>
          <a:r>
            <a:rPr lang="ru-RU" dirty="0" smtClean="0">
              <a:solidFill>
                <a:srgbClr val="4D4D4D"/>
              </a:solidFill>
            </a:rPr>
            <a:t>29 Закона «</a:t>
          </a:r>
          <a:r>
            <a:rPr lang="en-US" dirty="0" smtClean="0">
              <a:solidFill>
                <a:srgbClr val="4D4D4D"/>
              </a:solidFill>
            </a:rPr>
            <a:t>O</a:t>
          </a:r>
          <a:r>
            <a:rPr lang="ru-RU" dirty="0" smtClean="0">
              <a:solidFill>
                <a:srgbClr val="4D4D4D"/>
              </a:solidFill>
            </a:rPr>
            <a:t> защите прав потребителей»)</a:t>
          </a:r>
          <a:endParaRPr lang="ru-RU" dirty="0">
            <a:solidFill>
              <a:srgbClr val="4D4D4D"/>
            </a:solidFill>
          </a:endParaRPr>
        </a:p>
      </dgm:t>
    </dgm:pt>
    <dgm:pt modelId="{8B843F1B-1BD2-E24E-99C1-CC4749AD8F0D}" type="parTrans" cxnId="{1EAF0BEA-5E20-8044-9F8A-B3ACFCAAA1FE}">
      <dgm:prSet/>
      <dgm:spPr/>
      <dgm:t>
        <a:bodyPr/>
        <a:lstStyle/>
        <a:p>
          <a:endParaRPr lang="ru-RU"/>
        </a:p>
      </dgm:t>
    </dgm:pt>
    <dgm:pt modelId="{582D7B30-227F-1845-816C-499249FD1B79}" type="sibTrans" cxnId="{1EAF0BEA-5E20-8044-9F8A-B3ACFCAAA1FE}">
      <dgm:prSet/>
      <dgm:spPr/>
      <dgm:t>
        <a:bodyPr/>
        <a:lstStyle/>
        <a:p>
          <a:endParaRPr lang="ru-RU"/>
        </a:p>
      </dgm:t>
    </dgm:pt>
    <dgm:pt modelId="{B294FF02-B598-C74E-B100-64AF1CD669C6}" type="pres">
      <dgm:prSet presAssocID="{6D0F44F9-8A20-EC44-9BFB-08327895CB5D}" presName="linear" presStyleCnt="0">
        <dgm:presLayoutVars>
          <dgm:animLvl val="lvl"/>
          <dgm:resizeHandles val="exact"/>
        </dgm:presLayoutVars>
      </dgm:prSet>
      <dgm:spPr/>
    </dgm:pt>
    <dgm:pt modelId="{35D7CE34-B259-ED40-80E4-AD41FB67AF18}" type="pres">
      <dgm:prSet presAssocID="{FF229E6A-A1BA-BC4F-838D-FABED77F3CA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8C773F-25F7-5344-BAEA-43BBCA07C268}" type="pres">
      <dgm:prSet presAssocID="{0AE9931F-34D7-0345-A79B-61BEF68A648D}" presName="spacer" presStyleCnt="0"/>
      <dgm:spPr/>
    </dgm:pt>
    <dgm:pt modelId="{6D5D3496-9D85-4D41-A3BF-0EA3EB8FAC21}" type="pres">
      <dgm:prSet presAssocID="{36A511DA-B1D1-A746-94CA-0F69D7D6A436}" presName="parentText" presStyleLbl="node1" presStyleIdx="1" presStyleCnt="4" custScaleY="158471">
        <dgm:presLayoutVars>
          <dgm:chMax val="0"/>
          <dgm:bulletEnabled val="1"/>
        </dgm:presLayoutVars>
      </dgm:prSet>
      <dgm:spPr>
        <a:prstGeom prst="frame">
          <a:avLst/>
        </a:prstGeom>
      </dgm:spPr>
      <dgm:t>
        <a:bodyPr/>
        <a:lstStyle/>
        <a:p>
          <a:endParaRPr lang="ru-RU"/>
        </a:p>
      </dgm:t>
    </dgm:pt>
    <dgm:pt modelId="{9B808F10-D776-2740-88A0-1204FC35EF42}" type="pres">
      <dgm:prSet presAssocID="{6F18A10B-B867-F948-B81A-FE58B41ED570}" presName="spacer" presStyleCnt="0"/>
      <dgm:spPr/>
    </dgm:pt>
    <dgm:pt modelId="{CDAAE295-7812-A042-BD62-7FE2C13384EC}" type="pres">
      <dgm:prSet presAssocID="{CE564F32-BD0C-2C47-90E8-7761732F080D}" presName="parentText" presStyleLbl="node1" presStyleIdx="2" presStyleCnt="4" custScaleY="158471">
        <dgm:presLayoutVars>
          <dgm:chMax val="0"/>
          <dgm:bulletEnabled val="1"/>
        </dgm:presLayoutVars>
      </dgm:prSet>
      <dgm:spPr>
        <a:prstGeom prst="frame">
          <a:avLst/>
        </a:prstGeom>
      </dgm:spPr>
      <dgm:t>
        <a:bodyPr/>
        <a:lstStyle/>
        <a:p>
          <a:endParaRPr lang="ru-RU"/>
        </a:p>
      </dgm:t>
    </dgm:pt>
    <dgm:pt modelId="{2A9D8B6B-430F-E346-9D38-CB30F36D9FF1}" type="pres">
      <dgm:prSet presAssocID="{5008F5E9-BF1C-5F40-9D18-F4A05F939AED}" presName="spacer" presStyleCnt="0"/>
      <dgm:spPr/>
    </dgm:pt>
    <dgm:pt modelId="{E588ED87-EFDE-F54D-9F6F-B2856773A9EA}" type="pres">
      <dgm:prSet presAssocID="{9DDFF374-AB54-ED48-B32D-7AA16D49B7D6}" presName="parentText" presStyleLbl="node1" presStyleIdx="3" presStyleCnt="4" custScaleY="158471">
        <dgm:presLayoutVars>
          <dgm:chMax val="0"/>
          <dgm:bulletEnabled val="1"/>
        </dgm:presLayoutVars>
      </dgm:prSet>
      <dgm:spPr>
        <a:prstGeom prst="frame">
          <a:avLst/>
        </a:prstGeom>
      </dgm:spPr>
      <dgm:t>
        <a:bodyPr/>
        <a:lstStyle/>
        <a:p>
          <a:endParaRPr lang="ru-RU"/>
        </a:p>
      </dgm:t>
    </dgm:pt>
  </dgm:ptLst>
  <dgm:cxnLst>
    <dgm:cxn modelId="{1F17ED19-8DDC-C443-9361-285B96810A9C}" type="presOf" srcId="{CE564F32-BD0C-2C47-90E8-7761732F080D}" destId="{CDAAE295-7812-A042-BD62-7FE2C13384EC}" srcOrd="0" destOrd="0" presId="urn:microsoft.com/office/officeart/2005/8/layout/vList2"/>
    <dgm:cxn modelId="{CB3FEAF1-DC21-6F42-AA25-2E3A28B468FA}" type="presOf" srcId="{6D0F44F9-8A20-EC44-9BFB-08327895CB5D}" destId="{B294FF02-B598-C74E-B100-64AF1CD669C6}" srcOrd="0" destOrd="0" presId="urn:microsoft.com/office/officeart/2005/8/layout/vList2"/>
    <dgm:cxn modelId="{7AE68D49-EB1F-9D45-9F1C-C01D38C2BBF3}" srcId="{6D0F44F9-8A20-EC44-9BFB-08327895CB5D}" destId="{36A511DA-B1D1-A746-94CA-0F69D7D6A436}" srcOrd="1" destOrd="0" parTransId="{E310945D-20A9-5A4D-A5DA-267D5C8FBA26}" sibTransId="{6F18A10B-B867-F948-B81A-FE58B41ED570}"/>
    <dgm:cxn modelId="{10029EEC-0245-AE4B-934D-DA1DA8D90087}" type="presOf" srcId="{9DDFF374-AB54-ED48-B32D-7AA16D49B7D6}" destId="{E588ED87-EFDE-F54D-9F6F-B2856773A9EA}" srcOrd="0" destOrd="0" presId="urn:microsoft.com/office/officeart/2005/8/layout/vList2"/>
    <dgm:cxn modelId="{1EAF0BEA-5E20-8044-9F8A-B3ACFCAAA1FE}" srcId="{6D0F44F9-8A20-EC44-9BFB-08327895CB5D}" destId="{9DDFF374-AB54-ED48-B32D-7AA16D49B7D6}" srcOrd="3" destOrd="0" parTransId="{8B843F1B-1BD2-E24E-99C1-CC4749AD8F0D}" sibTransId="{582D7B30-227F-1845-816C-499249FD1B79}"/>
    <dgm:cxn modelId="{D401EE88-3F0C-C048-A0CB-84014C91B92A}" srcId="{6D0F44F9-8A20-EC44-9BFB-08327895CB5D}" destId="{FF229E6A-A1BA-BC4F-838D-FABED77F3CA4}" srcOrd="0" destOrd="0" parTransId="{EB568EC5-2FB8-1D4B-BE0E-7B923F261A26}" sibTransId="{0AE9931F-34D7-0345-A79B-61BEF68A648D}"/>
    <dgm:cxn modelId="{49121B87-2925-364B-A4B4-DF9AC2CCFDE6}" srcId="{6D0F44F9-8A20-EC44-9BFB-08327895CB5D}" destId="{CE564F32-BD0C-2C47-90E8-7761732F080D}" srcOrd="2" destOrd="0" parTransId="{B8FA4D9F-0DDA-7144-8EFF-D512DD7613A9}" sibTransId="{5008F5E9-BF1C-5F40-9D18-F4A05F939AED}"/>
    <dgm:cxn modelId="{4E8F499C-5A09-F848-8AF9-FC4E9E90EDB4}" type="presOf" srcId="{FF229E6A-A1BA-BC4F-838D-FABED77F3CA4}" destId="{35D7CE34-B259-ED40-80E4-AD41FB67AF18}" srcOrd="0" destOrd="0" presId="urn:microsoft.com/office/officeart/2005/8/layout/vList2"/>
    <dgm:cxn modelId="{2437B122-E66B-7441-ABAF-AE9CDC8C284C}" type="presOf" srcId="{36A511DA-B1D1-A746-94CA-0F69D7D6A436}" destId="{6D5D3496-9D85-4D41-A3BF-0EA3EB8FAC21}" srcOrd="0" destOrd="0" presId="urn:microsoft.com/office/officeart/2005/8/layout/vList2"/>
    <dgm:cxn modelId="{8649CB07-9427-1947-8C5B-128788BF992A}" type="presParOf" srcId="{B294FF02-B598-C74E-B100-64AF1CD669C6}" destId="{35D7CE34-B259-ED40-80E4-AD41FB67AF18}" srcOrd="0" destOrd="0" presId="urn:microsoft.com/office/officeart/2005/8/layout/vList2"/>
    <dgm:cxn modelId="{4B25C6CA-34C5-DA40-982F-2209E6E5E87D}" type="presParOf" srcId="{B294FF02-B598-C74E-B100-64AF1CD669C6}" destId="{D68C773F-25F7-5344-BAEA-43BBCA07C268}" srcOrd="1" destOrd="0" presId="urn:microsoft.com/office/officeart/2005/8/layout/vList2"/>
    <dgm:cxn modelId="{45A2FEBE-AAED-1243-88AE-D65F1AA0A7AB}" type="presParOf" srcId="{B294FF02-B598-C74E-B100-64AF1CD669C6}" destId="{6D5D3496-9D85-4D41-A3BF-0EA3EB8FAC21}" srcOrd="2" destOrd="0" presId="urn:microsoft.com/office/officeart/2005/8/layout/vList2"/>
    <dgm:cxn modelId="{0FEBE6FF-AFDD-9D41-9C87-2AFA76EC0D4F}" type="presParOf" srcId="{B294FF02-B598-C74E-B100-64AF1CD669C6}" destId="{9B808F10-D776-2740-88A0-1204FC35EF42}" srcOrd="3" destOrd="0" presId="urn:microsoft.com/office/officeart/2005/8/layout/vList2"/>
    <dgm:cxn modelId="{F73CAC6A-6160-684D-B881-E3E74CD5F417}" type="presParOf" srcId="{B294FF02-B598-C74E-B100-64AF1CD669C6}" destId="{CDAAE295-7812-A042-BD62-7FE2C13384EC}" srcOrd="4" destOrd="0" presId="urn:microsoft.com/office/officeart/2005/8/layout/vList2"/>
    <dgm:cxn modelId="{3DF74D78-D4EA-3D46-BE1E-7764520D7180}" type="presParOf" srcId="{B294FF02-B598-C74E-B100-64AF1CD669C6}" destId="{2A9D8B6B-430F-E346-9D38-CB30F36D9FF1}" srcOrd="5" destOrd="0" presId="urn:microsoft.com/office/officeart/2005/8/layout/vList2"/>
    <dgm:cxn modelId="{439D80E9-2129-5443-BA18-59819E32C255}" type="presParOf" srcId="{B294FF02-B598-C74E-B100-64AF1CD669C6}" destId="{E588ED87-EFDE-F54D-9F6F-B2856773A9E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0F44F9-8A20-EC44-9BFB-08327895CB5D}" type="doc">
      <dgm:prSet loTypeId="urn:microsoft.com/office/officeart/2005/8/layout/vList2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229E6A-A1BA-BC4F-838D-FABED77F3CA4}">
      <dgm:prSet phldrT="[Текст]" custT="1"/>
      <dgm:spPr/>
      <dgm:t>
        <a:bodyPr/>
        <a:lstStyle/>
        <a:p>
          <a:pPr algn="ctr"/>
          <a:r>
            <a:rPr lang="ru-RU" sz="2000" b="0" dirty="0" smtClean="0"/>
            <a:t>Необходимо  разработка и введение новых адекватных механизмов применения института гражданско-правовой ответственности в отношениях по оказанию медицинских услуг</a:t>
          </a:r>
          <a:endParaRPr lang="ru-RU" sz="2000" b="0" dirty="0"/>
        </a:p>
      </dgm:t>
    </dgm:pt>
    <dgm:pt modelId="{EB568EC5-2FB8-1D4B-BE0E-7B923F261A26}" type="parTrans" cxnId="{D401EE88-3F0C-C048-A0CB-84014C91B92A}">
      <dgm:prSet/>
      <dgm:spPr/>
      <dgm:t>
        <a:bodyPr/>
        <a:lstStyle/>
        <a:p>
          <a:endParaRPr lang="ru-RU"/>
        </a:p>
      </dgm:t>
    </dgm:pt>
    <dgm:pt modelId="{0AE9931F-34D7-0345-A79B-61BEF68A648D}" type="sibTrans" cxnId="{D401EE88-3F0C-C048-A0CB-84014C91B92A}">
      <dgm:prSet/>
      <dgm:spPr/>
      <dgm:t>
        <a:bodyPr/>
        <a:lstStyle/>
        <a:p>
          <a:endParaRPr lang="ru-RU"/>
        </a:p>
      </dgm:t>
    </dgm:pt>
    <dgm:pt modelId="{DA4455B8-A1A6-E944-A341-282FD41111D2}">
      <dgm:prSet phldrT="[Текст]" custT="1"/>
      <dgm:spPr/>
      <dgm:t>
        <a:bodyPr/>
        <a:lstStyle/>
        <a:p>
          <a:pPr algn="ctr"/>
          <a:r>
            <a:rPr lang="ru-RU" sz="2000" dirty="0" smtClean="0"/>
            <a:t>целесообразно закрепить отступление от общего правила доказывания потерпевшим причинной связи между действиями исполнителя и наступившими вредоносными последствиями при оказании медицинской услуги</a:t>
          </a:r>
          <a:endParaRPr lang="ru-RU" sz="2000" b="0" dirty="0"/>
        </a:p>
      </dgm:t>
    </dgm:pt>
    <dgm:pt modelId="{E956A8CA-6E0E-8642-88A0-53D68AA882D0}" type="parTrans" cxnId="{C78647B8-AF35-654C-BD88-C1908EF4B392}">
      <dgm:prSet/>
      <dgm:spPr/>
      <dgm:t>
        <a:bodyPr/>
        <a:lstStyle/>
        <a:p>
          <a:endParaRPr lang="ru-RU"/>
        </a:p>
      </dgm:t>
    </dgm:pt>
    <dgm:pt modelId="{C1CCC155-FBB6-4F40-9D48-330709DD88C6}" type="sibTrans" cxnId="{C78647B8-AF35-654C-BD88-C1908EF4B392}">
      <dgm:prSet/>
      <dgm:spPr/>
      <dgm:t>
        <a:bodyPr/>
        <a:lstStyle/>
        <a:p>
          <a:endParaRPr lang="ru-RU"/>
        </a:p>
      </dgm:t>
    </dgm:pt>
    <dgm:pt modelId="{DEF8DA27-1FBE-DE4B-AB24-984598EEFDE5}">
      <dgm:prSet phldrT="[Текст]" custT="1"/>
      <dgm:spPr/>
      <dgm:t>
        <a:bodyPr/>
        <a:lstStyle/>
        <a:p>
          <a:pPr algn="ctr"/>
          <a:r>
            <a:rPr lang="ru-RU" sz="2000" dirty="0" smtClean="0"/>
            <a:t>утвердить на уровне специального нормативного правового акта не исчерпывающий перечень типичных для конкретного заболевания последствий неправильного (неудачного) лечения пациентов</a:t>
          </a:r>
          <a:endParaRPr lang="ru-RU" sz="2400" b="0" dirty="0"/>
        </a:p>
      </dgm:t>
    </dgm:pt>
    <dgm:pt modelId="{7BB69678-D6C0-A54B-A98F-03ED7DEBF9A7}" type="parTrans" cxnId="{47C52986-83FA-8C44-A3B2-6DAA14A9B2AC}">
      <dgm:prSet/>
      <dgm:spPr/>
      <dgm:t>
        <a:bodyPr/>
        <a:lstStyle/>
        <a:p>
          <a:endParaRPr lang="ru-RU"/>
        </a:p>
      </dgm:t>
    </dgm:pt>
    <dgm:pt modelId="{016BAFAF-3D8A-4942-8527-DB39D9C93801}" type="sibTrans" cxnId="{47C52986-83FA-8C44-A3B2-6DAA14A9B2AC}">
      <dgm:prSet/>
      <dgm:spPr/>
      <dgm:t>
        <a:bodyPr/>
        <a:lstStyle/>
        <a:p>
          <a:endParaRPr lang="ru-RU"/>
        </a:p>
      </dgm:t>
    </dgm:pt>
    <dgm:pt modelId="{B294FF02-B598-C74E-B100-64AF1CD669C6}" type="pres">
      <dgm:prSet presAssocID="{6D0F44F9-8A20-EC44-9BFB-08327895CB5D}" presName="linear" presStyleCnt="0">
        <dgm:presLayoutVars>
          <dgm:animLvl val="lvl"/>
          <dgm:resizeHandles val="exact"/>
        </dgm:presLayoutVars>
      </dgm:prSet>
      <dgm:spPr/>
    </dgm:pt>
    <dgm:pt modelId="{35D7CE34-B259-ED40-80E4-AD41FB67AF18}" type="pres">
      <dgm:prSet presAssocID="{FF229E6A-A1BA-BC4F-838D-FABED77F3CA4}" presName="parentText" presStyleLbl="node1" presStyleIdx="0" presStyleCnt="3">
        <dgm:presLayoutVars>
          <dgm:chMax val="0"/>
          <dgm:bulletEnabled val="1"/>
        </dgm:presLayoutVars>
      </dgm:prSet>
      <dgm:spPr>
        <a:prstGeom prst="bevel">
          <a:avLst/>
        </a:prstGeom>
      </dgm:spPr>
      <dgm:t>
        <a:bodyPr/>
        <a:lstStyle/>
        <a:p>
          <a:endParaRPr lang="ru-RU"/>
        </a:p>
      </dgm:t>
    </dgm:pt>
    <dgm:pt modelId="{D68C773F-25F7-5344-BAEA-43BBCA07C268}" type="pres">
      <dgm:prSet presAssocID="{0AE9931F-34D7-0345-A79B-61BEF68A648D}" presName="spacer" presStyleCnt="0"/>
      <dgm:spPr/>
    </dgm:pt>
    <dgm:pt modelId="{CB919431-6005-CF4D-8DF9-461958A7EEE3}" type="pres">
      <dgm:prSet presAssocID="{DA4455B8-A1A6-E944-A341-282FD41111D2}" presName="parentText" presStyleLbl="node1" presStyleIdx="1" presStyleCnt="3">
        <dgm:presLayoutVars>
          <dgm:chMax val="0"/>
          <dgm:bulletEnabled val="1"/>
        </dgm:presLayoutVars>
      </dgm:prSet>
      <dgm:spPr>
        <a:prstGeom prst="parallelogram">
          <a:avLst/>
        </a:prstGeom>
      </dgm:spPr>
      <dgm:t>
        <a:bodyPr/>
        <a:lstStyle/>
        <a:p>
          <a:endParaRPr lang="ru-RU"/>
        </a:p>
      </dgm:t>
    </dgm:pt>
    <dgm:pt modelId="{62EF4C7C-239D-EC44-B971-117726B218D7}" type="pres">
      <dgm:prSet presAssocID="{C1CCC155-FBB6-4F40-9D48-330709DD88C6}" presName="spacer" presStyleCnt="0"/>
      <dgm:spPr/>
    </dgm:pt>
    <dgm:pt modelId="{E2C21D86-BC91-824C-9A9D-9F208CDCC01A}" type="pres">
      <dgm:prSet presAssocID="{DEF8DA27-1FBE-DE4B-AB24-984598EEFDE5}" presName="parentText" presStyleLbl="node1" presStyleIdx="2" presStyleCnt="3">
        <dgm:presLayoutVars>
          <dgm:chMax val="0"/>
          <dgm:bulletEnabled val="1"/>
        </dgm:presLayoutVars>
      </dgm:prSet>
      <dgm:spPr>
        <a:prstGeom prst="parallelogram">
          <a:avLst/>
        </a:prstGeom>
      </dgm:spPr>
      <dgm:t>
        <a:bodyPr/>
        <a:lstStyle/>
        <a:p>
          <a:endParaRPr lang="ru-RU"/>
        </a:p>
      </dgm:t>
    </dgm:pt>
  </dgm:ptLst>
  <dgm:cxnLst>
    <dgm:cxn modelId="{C78647B8-AF35-654C-BD88-C1908EF4B392}" srcId="{6D0F44F9-8A20-EC44-9BFB-08327895CB5D}" destId="{DA4455B8-A1A6-E944-A341-282FD41111D2}" srcOrd="1" destOrd="0" parTransId="{E956A8CA-6E0E-8642-88A0-53D68AA882D0}" sibTransId="{C1CCC155-FBB6-4F40-9D48-330709DD88C6}"/>
    <dgm:cxn modelId="{FD6A18A6-8EEB-D74B-8889-5C5C110C52DB}" type="presOf" srcId="{FF229E6A-A1BA-BC4F-838D-FABED77F3CA4}" destId="{35D7CE34-B259-ED40-80E4-AD41FB67AF18}" srcOrd="0" destOrd="0" presId="urn:microsoft.com/office/officeart/2005/8/layout/vList2"/>
    <dgm:cxn modelId="{75736AD3-6B84-034A-9742-FB0AB5838741}" type="presOf" srcId="{6D0F44F9-8A20-EC44-9BFB-08327895CB5D}" destId="{B294FF02-B598-C74E-B100-64AF1CD669C6}" srcOrd="0" destOrd="0" presId="urn:microsoft.com/office/officeart/2005/8/layout/vList2"/>
    <dgm:cxn modelId="{D401EE88-3F0C-C048-A0CB-84014C91B92A}" srcId="{6D0F44F9-8A20-EC44-9BFB-08327895CB5D}" destId="{FF229E6A-A1BA-BC4F-838D-FABED77F3CA4}" srcOrd="0" destOrd="0" parTransId="{EB568EC5-2FB8-1D4B-BE0E-7B923F261A26}" sibTransId="{0AE9931F-34D7-0345-A79B-61BEF68A648D}"/>
    <dgm:cxn modelId="{2503871C-7DAA-4D48-ABAD-F78AA9F3FFFA}" type="presOf" srcId="{DA4455B8-A1A6-E944-A341-282FD41111D2}" destId="{CB919431-6005-CF4D-8DF9-461958A7EEE3}" srcOrd="0" destOrd="0" presId="urn:microsoft.com/office/officeart/2005/8/layout/vList2"/>
    <dgm:cxn modelId="{47C52986-83FA-8C44-A3B2-6DAA14A9B2AC}" srcId="{6D0F44F9-8A20-EC44-9BFB-08327895CB5D}" destId="{DEF8DA27-1FBE-DE4B-AB24-984598EEFDE5}" srcOrd="2" destOrd="0" parTransId="{7BB69678-D6C0-A54B-A98F-03ED7DEBF9A7}" sibTransId="{016BAFAF-3D8A-4942-8527-DB39D9C93801}"/>
    <dgm:cxn modelId="{3BD2D05E-CB44-A141-93DD-3C8AF0EDC043}" type="presOf" srcId="{DEF8DA27-1FBE-DE4B-AB24-984598EEFDE5}" destId="{E2C21D86-BC91-824C-9A9D-9F208CDCC01A}" srcOrd="0" destOrd="0" presId="urn:microsoft.com/office/officeart/2005/8/layout/vList2"/>
    <dgm:cxn modelId="{16AA0488-5C98-9D4E-AE7A-4F9C672F1681}" type="presParOf" srcId="{B294FF02-B598-C74E-B100-64AF1CD669C6}" destId="{35D7CE34-B259-ED40-80E4-AD41FB67AF18}" srcOrd="0" destOrd="0" presId="urn:microsoft.com/office/officeart/2005/8/layout/vList2"/>
    <dgm:cxn modelId="{7B98BEC6-2867-B54B-948C-FCA0A99EBDBF}" type="presParOf" srcId="{B294FF02-B598-C74E-B100-64AF1CD669C6}" destId="{D68C773F-25F7-5344-BAEA-43BBCA07C268}" srcOrd="1" destOrd="0" presId="urn:microsoft.com/office/officeart/2005/8/layout/vList2"/>
    <dgm:cxn modelId="{D2E7D3CB-5325-744D-9362-D68488C4951D}" type="presParOf" srcId="{B294FF02-B598-C74E-B100-64AF1CD669C6}" destId="{CB919431-6005-CF4D-8DF9-461958A7EEE3}" srcOrd="2" destOrd="0" presId="urn:microsoft.com/office/officeart/2005/8/layout/vList2"/>
    <dgm:cxn modelId="{56613C32-DA4B-BC4F-B8E0-D87D350C550A}" type="presParOf" srcId="{B294FF02-B598-C74E-B100-64AF1CD669C6}" destId="{62EF4C7C-239D-EC44-B971-117726B218D7}" srcOrd="3" destOrd="0" presId="urn:microsoft.com/office/officeart/2005/8/layout/vList2"/>
    <dgm:cxn modelId="{93679861-34D5-CE48-B0AA-F58E35BB231A}" type="presParOf" srcId="{B294FF02-B598-C74E-B100-64AF1CD669C6}" destId="{E2C21D86-BC91-824C-9A9D-9F208CDCC01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5E1EFE-9A36-B14C-B7F0-0D48C7459C61}" type="doc">
      <dgm:prSet loTypeId="urn:microsoft.com/office/officeart/2005/8/layout/pyramid2" loCatId="" qsTypeId="urn:microsoft.com/office/officeart/2005/8/quickstyle/simple2" qsCatId="simple" csTypeId="urn:microsoft.com/office/officeart/2005/8/colors/accent1_2" csCatId="accent1" phldr="1"/>
      <dgm:spPr/>
    </dgm:pt>
    <dgm:pt modelId="{24DBC5A6-ED2E-9848-86A7-1950C5FA874B}">
      <dgm:prSet phldrT="[Текст]"/>
      <dgm:spPr/>
      <dgm:t>
        <a:bodyPr/>
        <a:lstStyle/>
        <a:p>
          <a:r>
            <a:rPr lang="ru-RU" dirty="0" smtClean="0"/>
            <a:t>При оказании медицинских услуг гражданам вопрос </a:t>
          </a:r>
          <a:r>
            <a:rPr lang="en-US" dirty="0" smtClean="0"/>
            <a:t>o</a:t>
          </a:r>
          <a:r>
            <a:rPr lang="ru-RU" dirty="0" smtClean="0"/>
            <a:t> компенсации морального вреда должен решаться независимо от вины </a:t>
          </a:r>
          <a:r>
            <a:rPr lang="ru-RU" dirty="0" err="1" smtClean="0"/>
            <a:t>причинителя</a:t>
          </a:r>
          <a:r>
            <a:rPr lang="ru-RU" dirty="0" smtClean="0"/>
            <a:t> вреда</a:t>
          </a:r>
          <a:endParaRPr lang="ru-RU" dirty="0"/>
        </a:p>
      </dgm:t>
    </dgm:pt>
    <dgm:pt modelId="{436FD2F3-6DDA-A64C-B2BB-2794A6983B2D}" type="parTrans" cxnId="{006835D2-6299-9B4F-ADF5-200BC264029A}">
      <dgm:prSet/>
      <dgm:spPr/>
      <dgm:t>
        <a:bodyPr/>
        <a:lstStyle/>
        <a:p>
          <a:endParaRPr lang="ru-RU"/>
        </a:p>
      </dgm:t>
    </dgm:pt>
    <dgm:pt modelId="{BA976889-89B5-0A47-8E88-BA8250AA3C77}" type="sibTrans" cxnId="{006835D2-6299-9B4F-ADF5-200BC264029A}">
      <dgm:prSet/>
      <dgm:spPr/>
      <dgm:t>
        <a:bodyPr/>
        <a:lstStyle/>
        <a:p>
          <a:endParaRPr lang="ru-RU"/>
        </a:p>
      </dgm:t>
    </dgm:pt>
    <dgm:pt modelId="{267FC872-957A-4948-B63D-A2EB7FB9BD1C}">
      <dgm:prSet phldrT="[Текст]"/>
      <dgm:spPr/>
      <dgm:t>
        <a:bodyPr/>
        <a:lstStyle/>
        <a:p>
          <a:r>
            <a:rPr lang="ru-RU" dirty="0" smtClean="0"/>
            <a:t>целесообразно закрепить правило </a:t>
          </a:r>
          <a:r>
            <a:rPr lang="en-US" dirty="0" smtClean="0"/>
            <a:t>o</a:t>
          </a:r>
          <a:r>
            <a:rPr lang="ru-RU" dirty="0" smtClean="0"/>
            <a:t> получении предоставления на основе правил </a:t>
          </a:r>
          <a:r>
            <a:rPr lang="en-US" dirty="0" smtClean="0"/>
            <a:t>o</a:t>
          </a:r>
          <a:r>
            <a:rPr lang="ru-RU" dirty="0" smtClean="0"/>
            <a:t> компенсации морального вреда независимо от вины</a:t>
          </a:r>
          <a:endParaRPr lang="ru-RU" dirty="0"/>
        </a:p>
      </dgm:t>
    </dgm:pt>
    <dgm:pt modelId="{FAD98B61-2801-4643-9A62-3BF00B71B57F}" type="parTrans" cxnId="{84B3618D-2A7E-7C47-9714-E557C06054DE}">
      <dgm:prSet/>
      <dgm:spPr/>
      <dgm:t>
        <a:bodyPr/>
        <a:lstStyle/>
        <a:p>
          <a:endParaRPr lang="ru-RU"/>
        </a:p>
      </dgm:t>
    </dgm:pt>
    <dgm:pt modelId="{108F2022-FFB1-0247-BADB-0B1AE61E7E4E}" type="sibTrans" cxnId="{84B3618D-2A7E-7C47-9714-E557C06054DE}">
      <dgm:prSet/>
      <dgm:spPr/>
      <dgm:t>
        <a:bodyPr/>
        <a:lstStyle/>
        <a:p>
          <a:endParaRPr lang="ru-RU"/>
        </a:p>
      </dgm:t>
    </dgm:pt>
    <dgm:pt modelId="{A4BEA544-F399-2444-8961-456562ED39D7}" type="pres">
      <dgm:prSet presAssocID="{6D5E1EFE-9A36-B14C-B7F0-0D48C7459C61}" presName="compositeShape" presStyleCnt="0">
        <dgm:presLayoutVars>
          <dgm:dir/>
          <dgm:resizeHandles/>
        </dgm:presLayoutVars>
      </dgm:prSet>
      <dgm:spPr/>
    </dgm:pt>
    <dgm:pt modelId="{D99309F0-E2EC-0949-8B66-FA7E9A6073C1}" type="pres">
      <dgm:prSet presAssocID="{6D5E1EFE-9A36-B14C-B7F0-0D48C7459C61}" presName="pyramid" presStyleLbl="node1" presStyleIdx="0" presStyleCnt="1"/>
      <dgm:spPr/>
    </dgm:pt>
    <dgm:pt modelId="{315328D6-2435-C147-8A5D-FBBE21882080}" type="pres">
      <dgm:prSet presAssocID="{6D5E1EFE-9A36-B14C-B7F0-0D48C7459C61}" presName="theList" presStyleCnt="0"/>
      <dgm:spPr/>
    </dgm:pt>
    <dgm:pt modelId="{E54FD4CC-FFE3-DD4B-B4DB-17BBA3A46EEF}" type="pres">
      <dgm:prSet presAssocID="{24DBC5A6-ED2E-9848-86A7-1950C5FA874B}" presName="aNode" presStyleLbl="fgAcc1" presStyleIdx="0" presStyleCnt="2" custScaleX="160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22052D-E0D9-6B47-8556-4CA2FA2E6CE6}" type="pres">
      <dgm:prSet presAssocID="{24DBC5A6-ED2E-9848-86A7-1950C5FA874B}" presName="aSpace" presStyleCnt="0"/>
      <dgm:spPr/>
    </dgm:pt>
    <dgm:pt modelId="{D51575DC-BB02-2842-B8CF-9AB2DA41C749}" type="pres">
      <dgm:prSet presAssocID="{267FC872-957A-4948-B63D-A2EB7FB9BD1C}" presName="aNode" presStyleLbl="fgAcc1" presStyleIdx="1" presStyleCnt="2" custScaleX="160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8CDAF7-E347-DA43-92E3-2626007CE5E5}" type="pres">
      <dgm:prSet presAssocID="{267FC872-957A-4948-B63D-A2EB7FB9BD1C}" presName="aSpace" presStyleCnt="0"/>
      <dgm:spPr/>
    </dgm:pt>
  </dgm:ptLst>
  <dgm:cxnLst>
    <dgm:cxn modelId="{84B3618D-2A7E-7C47-9714-E557C06054DE}" srcId="{6D5E1EFE-9A36-B14C-B7F0-0D48C7459C61}" destId="{267FC872-957A-4948-B63D-A2EB7FB9BD1C}" srcOrd="1" destOrd="0" parTransId="{FAD98B61-2801-4643-9A62-3BF00B71B57F}" sibTransId="{108F2022-FFB1-0247-BADB-0B1AE61E7E4E}"/>
    <dgm:cxn modelId="{D432BFFD-596F-074E-B431-99BA3CC37C0B}" type="presOf" srcId="{6D5E1EFE-9A36-B14C-B7F0-0D48C7459C61}" destId="{A4BEA544-F399-2444-8961-456562ED39D7}" srcOrd="0" destOrd="0" presId="urn:microsoft.com/office/officeart/2005/8/layout/pyramid2"/>
    <dgm:cxn modelId="{7AA11595-68AE-DB48-9643-053950845C20}" type="presOf" srcId="{24DBC5A6-ED2E-9848-86A7-1950C5FA874B}" destId="{E54FD4CC-FFE3-DD4B-B4DB-17BBA3A46EEF}" srcOrd="0" destOrd="0" presId="urn:microsoft.com/office/officeart/2005/8/layout/pyramid2"/>
    <dgm:cxn modelId="{006835D2-6299-9B4F-ADF5-200BC264029A}" srcId="{6D5E1EFE-9A36-B14C-B7F0-0D48C7459C61}" destId="{24DBC5A6-ED2E-9848-86A7-1950C5FA874B}" srcOrd="0" destOrd="0" parTransId="{436FD2F3-6DDA-A64C-B2BB-2794A6983B2D}" sibTransId="{BA976889-89B5-0A47-8E88-BA8250AA3C77}"/>
    <dgm:cxn modelId="{6A625733-27A8-EB48-838C-58DA400F9DD6}" type="presOf" srcId="{267FC872-957A-4948-B63D-A2EB7FB9BD1C}" destId="{D51575DC-BB02-2842-B8CF-9AB2DA41C749}" srcOrd="0" destOrd="0" presId="urn:microsoft.com/office/officeart/2005/8/layout/pyramid2"/>
    <dgm:cxn modelId="{488D7C2C-76B5-8945-BE90-E2CB1DD7672C}" type="presParOf" srcId="{A4BEA544-F399-2444-8961-456562ED39D7}" destId="{D99309F0-E2EC-0949-8B66-FA7E9A6073C1}" srcOrd="0" destOrd="0" presId="urn:microsoft.com/office/officeart/2005/8/layout/pyramid2"/>
    <dgm:cxn modelId="{6723F29B-CE76-B94B-944D-AF3365E26725}" type="presParOf" srcId="{A4BEA544-F399-2444-8961-456562ED39D7}" destId="{315328D6-2435-C147-8A5D-FBBE21882080}" srcOrd="1" destOrd="0" presId="urn:microsoft.com/office/officeart/2005/8/layout/pyramid2"/>
    <dgm:cxn modelId="{CA194270-6BAB-7946-AA30-9B162F0D8B69}" type="presParOf" srcId="{315328D6-2435-C147-8A5D-FBBE21882080}" destId="{E54FD4CC-FFE3-DD4B-B4DB-17BBA3A46EEF}" srcOrd="0" destOrd="0" presId="urn:microsoft.com/office/officeart/2005/8/layout/pyramid2"/>
    <dgm:cxn modelId="{5879466F-7273-7F4A-9A54-5D25B79F680A}" type="presParOf" srcId="{315328D6-2435-C147-8A5D-FBBE21882080}" destId="{3F22052D-E0D9-6B47-8556-4CA2FA2E6CE6}" srcOrd="1" destOrd="0" presId="urn:microsoft.com/office/officeart/2005/8/layout/pyramid2"/>
    <dgm:cxn modelId="{A653DC39-01F1-F443-B880-54FBCBF38156}" type="presParOf" srcId="{315328D6-2435-C147-8A5D-FBBE21882080}" destId="{D51575DC-BB02-2842-B8CF-9AB2DA41C749}" srcOrd="2" destOrd="0" presId="urn:microsoft.com/office/officeart/2005/8/layout/pyramid2"/>
    <dgm:cxn modelId="{8BF01D16-A3FF-D043-87CA-C183D964B478}" type="presParOf" srcId="{315328D6-2435-C147-8A5D-FBBE21882080}" destId="{3A8CDAF7-E347-DA43-92E3-2626007CE5E5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C00E94-705C-E440-ACE0-F822997B6178}">
      <dsp:nvSpPr>
        <dsp:cNvPr id="0" name=""/>
        <dsp:cNvSpPr/>
      </dsp:nvSpPr>
      <dsp:spPr>
        <a:xfrm>
          <a:off x="0" y="124049"/>
          <a:ext cx="7010400" cy="877500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chemeClr val="tx1"/>
              </a:solidFill>
            </a:rPr>
            <a:t>Цель исследования</a:t>
          </a:r>
          <a:endParaRPr lang="ru-RU" sz="3000" kern="1200" dirty="0">
            <a:solidFill>
              <a:schemeClr val="tx1"/>
            </a:solidFill>
          </a:endParaRPr>
        </a:p>
      </dsp:txBody>
      <dsp:txXfrm>
        <a:off x="109688" y="233737"/>
        <a:ext cx="6791025" cy="658125"/>
      </dsp:txXfrm>
    </dsp:sp>
    <dsp:sp modelId="{947D9CF9-37F3-454F-B3D7-4D0EA482530F}">
      <dsp:nvSpPr>
        <dsp:cNvPr id="0" name=""/>
        <dsp:cNvSpPr/>
      </dsp:nvSpPr>
      <dsp:spPr>
        <a:xfrm>
          <a:off x="0" y="1001549"/>
          <a:ext cx="7010400" cy="2608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dirty="0" smtClean="0"/>
            <a:t>анализ отношений между пациентом и исполнителем медицинских услуг, вопросов возмещения морального вреда, причиненного в результате некачественного и недобросовестного оказания медицинской помощи, а также внесение и разработка предложений по устранению пробелов, как в теории, так и в практике</a:t>
          </a:r>
          <a:endParaRPr lang="ru-RU" sz="2300" kern="1200" dirty="0"/>
        </a:p>
      </dsp:txBody>
      <dsp:txXfrm>
        <a:off x="0" y="1001549"/>
        <a:ext cx="7010400" cy="2608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DCDA2-4EBE-614C-8E33-14F79928B77A}">
      <dsp:nvSpPr>
        <dsp:cNvPr id="0" name=""/>
        <dsp:cNvSpPr/>
      </dsp:nvSpPr>
      <dsp:spPr>
        <a:xfrm>
          <a:off x="1858" y="85580"/>
          <a:ext cx="3408299" cy="1439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Правоотношения, возникающие с оказанием медицинских услуг, обладают своеобразием</a:t>
          </a:r>
          <a:endParaRPr lang="ru-RU" sz="1900" kern="1200" dirty="0"/>
        </a:p>
      </dsp:txBody>
      <dsp:txXfrm>
        <a:off x="44034" y="127756"/>
        <a:ext cx="3323947" cy="1355645"/>
      </dsp:txXfrm>
    </dsp:sp>
    <dsp:sp modelId="{02DEC446-8C48-BD43-BC10-6EFB0D83C99C}">
      <dsp:nvSpPr>
        <dsp:cNvPr id="0" name=""/>
        <dsp:cNvSpPr/>
      </dsp:nvSpPr>
      <dsp:spPr>
        <a:xfrm rot="5400000">
          <a:off x="1631451" y="1600134"/>
          <a:ext cx="149113" cy="14911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3C9C5B-935D-F040-BAA8-4BB481F894D0}">
      <dsp:nvSpPr>
        <dsp:cNvPr id="0" name=""/>
        <dsp:cNvSpPr/>
      </dsp:nvSpPr>
      <dsp:spPr>
        <a:xfrm>
          <a:off x="1858" y="1823804"/>
          <a:ext cx="3408299" cy="143999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Не обеспечивается адекватная правовая защищенность</a:t>
          </a:r>
          <a:endParaRPr lang="ru-RU" sz="2300" kern="1200" dirty="0"/>
        </a:p>
      </dsp:txBody>
      <dsp:txXfrm>
        <a:off x="44034" y="1865980"/>
        <a:ext cx="3323947" cy="1355645"/>
      </dsp:txXfrm>
    </dsp:sp>
    <dsp:sp modelId="{EB9B04D6-03D3-B344-AB6B-92CF756A5B22}">
      <dsp:nvSpPr>
        <dsp:cNvPr id="0" name=""/>
        <dsp:cNvSpPr/>
      </dsp:nvSpPr>
      <dsp:spPr>
        <a:xfrm>
          <a:off x="3887319" y="85580"/>
          <a:ext cx="3408299" cy="1439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Отсутствие единообразного специального законодательства в сфере медицинской деятельности</a:t>
          </a:r>
          <a:endParaRPr lang="ru-RU" sz="1900" kern="1200" dirty="0"/>
        </a:p>
      </dsp:txBody>
      <dsp:txXfrm>
        <a:off x="3929495" y="127756"/>
        <a:ext cx="3323947" cy="1355645"/>
      </dsp:txXfrm>
    </dsp:sp>
    <dsp:sp modelId="{2F2246B5-A5E9-0946-85DC-EE53BC328A8C}">
      <dsp:nvSpPr>
        <dsp:cNvPr id="0" name=""/>
        <dsp:cNvSpPr/>
      </dsp:nvSpPr>
      <dsp:spPr>
        <a:xfrm rot="5400000">
          <a:off x="5516913" y="1600134"/>
          <a:ext cx="149113" cy="14911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DDC296-DC62-C143-B52F-AD9E8F2B86A2}">
      <dsp:nvSpPr>
        <dsp:cNvPr id="0" name=""/>
        <dsp:cNvSpPr/>
      </dsp:nvSpPr>
      <dsp:spPr>
        <a:xfrm>
          <a:off x="3887319" y="1823804"/>
          <a:ext cx="3408299" cy="143999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Создаются условия юридической неопределенности в регулировании</a:t>
          </a:r>
          <a:endParaRPr lang="ru-RU" sz="2300" kern="1200" dirty="0"/>
        </a:p>
      </dsp:txBody>
      <dsp:txXfrm>
        <a:off x="3929495" y="1865980"/>
        <a:ext cx="3323947" cy="1355645"/>
      </dsp:txXfrm>
    </dsp:sp>
    <dsp:sp modelId="{001F07A2-A95A-B54F-B86D-A0D2F73B083A}">
      <dsp:nvSpPr>
        <dsp:cNvPr id="0" name=""/>
        <dsp:cNvSpPr/>
      </dsp:nvSpPr>
      <dsp:spPr>
        <a:xfrm rot="5400000">
          <a:off x="5516913" y="3338358"/>
          <a:ext cx="149113" cy="14911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F45B05-FC5E-874A-B5C2-4C74776837CE}">
      <dsp:nvSpPr>
        <dsp:cNvPr id="0" name=""/>
        <dsp:cNvSpPr/>
      </dsp:nvSpPr>
      <dsp:spPr>
        <a:xfrm>
          <a:off x="3887319" y="3562028"/>
          <a:ext cx="3408299" cy="143999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Необходимость принятия Медицинского кодекса РФ</a:t>
          </a:r>
          <a:endParaRPr lang="ru-RU" sz="2300" kern="1200" dirty="0"/>
        </a:p>
      </dsp:txBody>
      <dsp:txXfrm>
        <a:off x="3929495" y="3604204"/>
        <a:ext cx="3323947" cy="13556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337E0-CBB8-9D45-BB62-9D7E79BFAC8B}">
      <dsp:nvSpPr>
        <dsp:cNvPr id="0" name=""/>
        <dsp:cNvSpPr/>
      </dsp:nvSpPr>
      <dsp:spPr>
        <a:xfrm>
          <a:off x="0" y="206662"/>
          <a:ext cx="82296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Договор возмездного оказания медицинских услуг – </a:t>
          </a:r>
          <a:endParaRPr lang="ru-RU" sz="2500" kern="1200" dirty="0"/>
        </a:p>
      </dsp:txBody>
      <dsp:txXfrm>
        <a:off x="29271" y="235933"/>
        <a:ext cx="8171058" cy="541083"/>
      </dsp:txXfrm>
    </dsp:sp>
    <dsp:sp modelId="{799110CB-4D2A-9D4C-989E-5380869F5621}">
      <dsp:nvSpPr>
        <dsp:cNvPr id="0" name=""/>
        <dsp:cNvSpPr/>
      </dsp:nvSpPr>
      <dsp:spPr>
        <a:xfrm>
          <a:off x="0" y="806287"/>
          <a:ext cx="8229600" cy="25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dirty="0" smtClean="0"/>
            <a:t>это соглашение, по которому одна сторона - исполнитель медицинской услуги (медицинская организация, частнопрактикующий врач) обязуется обеспечить квалифицированную помощь по поддержанию или восстановлению здоровья пациента, избрав для этого соответствующие методы медицинского воздействия, </a:t>
          </a:r>
          <a:r>
            <a:rPr lang="en-US" sz="2000" kern="1200" dirty="0" smtClean="0"/>
            <a:t>a</a:t>
          </a:r>
          <a:r>
            <a:rPr lang="ru-RU" sz="2000" kern="1200" dirty="0" smtClean="0"/>
            <a:t> другая сторона - гражданин обязан оплатить оказанные ему услуги (либо представить доказательства последующей компенсации расходов по обслуживанию из других источников)</a:t>
          </a:r>
          <a:endParaRPr lang="ru-RU" sz="2000" kern="1200" dirty="0"/>
        </a:p>
      </dsp:txBody>
      <dsp:txXfrm>
        <a:off x="0" y="806287"/>
        <a:ext cx="8229600" cy="2587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AF962-70C1-6A4C-BBCA-BF49DD3571E3}">
      <dsp:nvSpPr>
        <dsp:cNvPr id="0" name=""/>
        <dsp:cNvSpPr/>
      </dsp:nvSpPr>
      <dsp:spPr>
        <a:xfrm>
          <a:off x="1380" y="148109"/>
          <a:ext cx="2944215" cy="1766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Отсутствие специального законодательства</a:t>
          </a:r>
          <a:endParaRPr lang="ru-RU" sz="1700" kern="1200" dirty="0"/>
        </a:p>
      </dsp:txBody>
      <dsp:txXfrm>
        <a:off x="53120" y="199849"/>
        <a:ext cx="2840735" cy="1663049"/>
      </dsp:txXfrm>
    </dsp:sp>
    <dsp:sp modelId="{1D793249-B7DC-4946-B31E-141007FC3E7C}">
      <dsp:nvSpPr>
        <dsp:cNvPr id="0" name=""/>
        <dsp:cNvSpPr/>
      </dsp:nvSpPr>
      <dsp:spPr>
        <a:xfrm>
          <a:off x="3204686" y="666291"/>
          <a:ext cx="624173" cy="7301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3204686" y="812324"/>
        <a:ext cx="436921" cy="438099"/>
      </dsp:txXfrm>
    </dsp:sp>
    <dsp:sp modelId="{DEC287C6-6DCB-E547-BB0A-909B74BCC4E1}">
      <dsp:nvSpPr>
        <dsp:cNvPr id="0" name=""/>
        <dsp:cNvSpPr/>
      </dsp:nvSpPr>
      <dsp:spPr>
        <a:xfrm>
          <a:off x="4123282" y="148109"/>
          <a:ext cx="2944215" cy="1766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Необходимо применять Закон «О защите прав потребителей»</a:t>
          </a:r>
          <a:endParaRPr lang="ru-RU" sz="1700" kern="1200" dirty="0"/>
        </a:p>
      </dsp:txBody>
      <dsp:txXfrm>
        <a:off x="4175022" y="199849"/>
        <a:ext cx="2840735" cy="1663049"/>
      </dsp:txXfrm>
    </dsp:sp>
    <dsp:sp modelId="{3F155C56-C4AA-204E-85F4-FFD4EA759EA2}">
      <dsp:nvSpPr>
        <dsp:cNvPr id="0" name=""/>
        <dsp:cNvSpPr/>
      </dsp:nvSpPr>
      <dsp:spPr>
        <a:xfrm rot="5400000">
          <a:off x="5283302" y="2120734"/>
          <a:ext cx="624173" cy="7301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5376339" y="2173730"/>
        <a:ext cx="438099" cy="436921"/>
      </dsp:txXfrm>
    </dsp:sp>
    <dsp:sp modelId="{8FE608DE-7178-3C44-BDF5-F966ECC11342}">
      <dsp:nvSpPr>
        <dsp:cNvPr id="0" name=""/>
        <dsp:cNvSpPr/>
      </dsp:nvSpPr>
      <dsp:spPr>
        <a:xfrm>
          <a:off x="4123282" y="3092325"/>
          <a:ext cx="2944215" cy="1766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Его применение невозможно в пределах бесплатной медицинской помощи, так как ориентирован на сугубо возмездные договоры</a:t>
          </a:r>
          <a:endParaRPr lang="ru-RU" sz="1700" kern="1200" dirty="0"/>
        </a:p>
      </dsp:txBody>
      <dsp:txXfrm>
        <a:off x="4175022" y="3144065"/>
        <a:ext cx="2840735" cy="1663049"/>
      </dsp:txXfrm>
    </dsp:sp>
    <dsp:sp modelId="{24014248-645A-A943-B0BA-B11E77E4AFD9}">
      <dsp:nvSpPr>
        <dsp:cNvPr id="0" name=""/>
        <dsp:cNvSpPr/>
      </dsp:nvSpPr>
      <dsp:spPr>
        <a:xfrm rot="10800000">
          <a:off x="3240017" y="3610506"/>
          <a:ext cx="624173" cy="7301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427269" y="3756539"/>
        <a:ext cx="436921" cy="438099"/>
      </dsp:txXfrm>
    </dsp:sp>
    <dsp:sp modelId="{11FA0BFD-71AB-D842-B890-8CE76D4CC04B}">
      <dsp:nvSpPr>
        <dsp:cNvPr id="0" name=""/>
        <dsp:cNvSpPr/>
      </dsp:nvSpPr>
      <dsp:spPr>
        <a:xfrm>
          <a:off x="1380" y="3092325"/>
          <a:ext cx="2944215" cy="1766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Уточнить понятие «исполнитель» по Закону «О защите прав потребителей»</a:t>
          </a:r>
          <a:endParaRPr lang="ru-RU" sz="1700" kern="1200" dirty="0"/>
        </a:p>
      </dsp:txBody>
      <dsp:txXfrm>
        <a:off x="53120" y="3144065"/>
        <a:ext cx="2840735" cy="16630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7CE34-B259-ED40-80E4-AD41FB67AF18}">
      <dsp:nvSpPr>
        <dsp:cNvPr id="0" name=""/>
        <dsp:cNvSpPr/>
      </dsp:nvSpPr>
      <dsp:spPr>
        <a:xfrm>
          <a:off x="0" y="31004"/>
          <a:ext cx="7278181" cy="8635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/>
            <a:t>Необходимо  уточнить  способы защиты </a:t>
          </a:r>
          <a:endParaRPr lang="ru-RU" sz="2400" b="0" kern="1200" dirty="0"/>
        </a:p>
      </dsp:txBody>
      <dsp:txXfrm>
        <a:off x="42157" y="73161"/>
        <a:ext cx="7193867" cy="779269"/>
      </dsp:txXfrm>
    </dsp:sp>
    <dsp:sp modelId="{6D5D3496-9D85-4D41-A3BF-0EA3EB8FAC21}">
      <dsp:nvSpPr>
        <dsp:cNvPr id="0" name=""/>
        <dsp:cNvSpPr/>
      </dsp:nvSpPr>
      <dsp:spPr>
        <a:xfrm>
          <a:off x="0" y="932027"/>
          <a:ext cx="7278181" cy="1368529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4D4D4D"/>
              </a:solidFill>
            </a:rPr>
            <a:t>исключить право потребителя - пациента на устранение недостатков своими силами, </a:t>
          </a:r>
          <a:r>
            <a:rPr lang="en-US" sz="1300" kern="1200" dirty="0" smtClean="0">
              <a:solidFill>
                <a:srgbClr val="4D4D4D"/>
              </a:solidFill>
            </a:rPr>
            <a:t>a</a:t>
          </a:r>
          <a:r>
            <a:rPr lang="ru-RU" sz="1300" kern="1200" dirty="0" smtClean="0">
              <a:solidFill>
                <a:srgbClr val="4D4D4D"/>
              </a:solidFill>
            </a:rPr>
            <a:t> также право требования соразмерного уменьшения цены оказанной услуги</a:t>
          </a:r>
          <a:endParaRPr lang="ru-RU" sz="1300" kern="1200" dirty="0">
            <a:solidFill>
              <a:srgbClr val="4D4D4D"/>
            </a:solidFill>
          </a:endParaRPr>
        </a:p>
      </dsp:txBody>
      <dsp:txXfrm>
        <a:off x="171066" y="1103093"/>
        <a:ext cx="6936049" cy="1026397"/>
      </dsp:txXfrm>
    </dsp:sp>
    <dsp:sp modelId="{CDAAE295-7812-A042-BD62-7FE2C13384EC}">
      <dsp:nvSpPr>
        <dsp:cNvPr id="0" name=""/>
        <dsp:cNvSpPr/>
      </dsp:nvSpPr>
      <dsp:spPr>
        <a:xfrm>
          <a:off x="0" y="2337997"/>
          <a:ext cx="7278181" cy="1368529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4D4D4D"/>
              </a:solidFill>
            </a:rPr>
            <a:t>распространить право на расторжение договора на случаи обнаружения простого недостатка (не только существенного) в оказанной услуге (п.</a:t>
          </a:r>
          <a:r>
            <a:rPr lang="en-US" sz="1300" kern="1200" dirty="0" smtClean="0">
              <a:solidFill>
                <a:srgbClr val="4D4D4D"/>
              </a:solidFill>
            </a:rPr>
            <a:t> </a:t>
          </a:r>
          <a:r>
            <a:rPr lang="ru-RU" sz="1300" kern="1200" dirty="0" smtClean="0">
              <a:solidFill>
                <a:srgbClr val="4D4D4D"/>
              </a:solidFill>
            </a:rPr>
            <a:t>1 ст.</a:t>
          </a:r>
          <a:r>
            <a:rPr lang="en-US" sz="1300" kern="1200" dirty="0" smtClean="0">
              <a:solidFill>
                <a:srgbClr val="4D4D4D"/>
              </a:solidFill>
            </a:rPr>
            <a:t> </a:t>
          </a:r>
          <a:r>
            <a:rPr lang="ru-RU" sz="1300" kern="1200" dirty="0" smtClean="0">
              <a:solidFill>
                <a:srgbClr val="4D4D4D"/>
              </a:solidFill>
            </a:rPr>
            <a:t>29 Закона «</a:t>
          </a:r>
          <a:r>
            <a:rPr lang="en-US" sz="1300" kern="1200" dirty="0" smtClean="0">
              <a:solidFill>
                <a:srgbClr val="4D4D4D"/>
              </a:solidFill>
            </a:rPr>
            <a:t>O</a:t>
          </a:r>
          <a:r>
            <a:rPr lang="ru-RU" sz="1300" kern="1200" dirty="0" smtClean="0">
              <a:solidFill>
                <a:srgbClr val="4D4D4D"/>
              </a:solidFill>
            </a:rPr>
            <a:t> защите прав потребителей»)</a:t>
          </a:r>
          <a:endParaRPr lang="ru-RU" sz="1300" kern="1200" dirty="0">
            <a:solidFill>
              <a:srgbClr val="4D4D4D"/>
            </a:solidFill>
          </a:endParaRPr>
        </a:p>
      </dsp:txBody>
      <dsp:txXfrm>
        <a:off x="171066" y="2509063"/>
        <a:ext cx="6936049" cy="1026397"/>
      </dsp:txXfrm>
    </dsp:sp>
    <dsp:sp modelId="{E588ED87-EFDE-F54D-9F6F-B2856773A9EA}">
      <dsp:nvSpPr>
        <dsp:cNvPr id="0" name=""/>
        <dsp:cNvSpPr/>
      </dsp:nvSpPr>
      <dsp:spPr>
        <a:xfrm>
          <a:off x="0" y="3743966"/>
          <a:ext cx="7278181" cy="1368529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4D4D4D"/>
              </a:solidFill>
            </a:rPr>
            <a:t>право пациента на устранение недостатков силами третьих лиц дополнить правом требования возмещения расходов, связанных с поиском соответствующего специалиста (п.</a:t>
          </a:r>
          <a:r>
            <a:rPr lang="en-US" sz="1300" kern="1200" dirty="0" smtClean="0">
              <a:solidFill>
                <a:srgbClr val="4D4D4D"/>
              </a:solidFill>
            </a:rPr>
            <a:t> </a:t>
          </a:r>
          <a:r>
            <a:rPr lang="ru-RU" sz="1300" kern="1200" dirty="0" smtClean="0">
              <a:solidFill>
                <a:srgbClr val="4D4D4D"/>
              </a:solidFill>
            </a:rPr>
            <a:t>1 ст.</a:t>
          </a:r>
          <a:r>
            <a:rPr lang="en-US" sz="1300" kern="1200" dirty="0" smtClean="0">
              <a:solidFill>
                <a:srgbClr val="4D4D4D"/>
              </a:solidFill>
            </a:rPr>
            <a:t> </a:t>
          </a:r>
          <a:r>
            <a:rPr lang="ru-RU" sz="1300" kern="1200" dirty="0" smtClean="0">
              <a:solidFill>
                <a:srgbClr val="4D4D4D"/>
              </a:solidFill>
            </a:rPr>
            <a:t>29 Закона «</a:t>
          </a:r>
          <a:r>
            <a:rPr lang="en-US" sz="1300" kern="1200" dirty="0" smtClean="0">
              <a:solidFill>
                <a:srgbClr val="4D4D4D"/>
              </a:solidFill>
            </a:rPr>
            <a:t>O</a:t>
          </a:r>
          <a:r>
            <a:rPr lang="ru-RU" sz="1300" kern="1200" dirty="0" smtClean="0">
              <a:solidFill>
                <a:srgbClr val="4D4D4D"/>
              </a:solidFill>
            </a:rPr>
            <a:t> защите прав потребителей»)</a:t>
          </a:r>
          <a:endParaRPr lang="ru-RU" sz="1300" kern="1200" dirty="0">
            <a:solidFill>
              <a:srgbClr val="4D4D4D"/>
            </a:solidFill>
          </a:endParaRPr>
        </a:p>
      </dsp:txBody>
      <dsp:txXfrm>
        <a:off x="171066" y="3915032"/>
        <a:ext cx="6936049" cy="10263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7CE34-B259-ED40-80E4-AD41FB67AF18}">
      <dsp:nvSpPr>
        <dsp:cNvPr id="0" name=""/>
        <dsp:cNvSpPr/>
      </dsp:nvSpPr>
      <dsp:spPr>
        <a:xfrm>
          <a:off x="0" y="13928"/>
          <a:ext cx="9106981" cy="1580414"/>
        </a:xfrm>
        <a:prstGeom prst="bevel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Необходимо  разработка и введение новых адекватных механизмов применения института гражданско-правовой ответственности в отношениях по оказанию медицинских услуг</a:t>
          </a:r>
          <a:endParaRPr lang="ru-RU" sz="2000" b="0" kern="1200" dirty="0"/>
        </a:p>
      </dsp:txBody>
      <dsp:txXfrm>
        <a:off x="197552" y="211480"/>
        <a:ext cx="8711877" cy="1185310"/>
      </dsp:txXfrm>
    </dsp:sp>
    <dsp:sp modelId="{CB919431-6005-CF4D-8DF9-461958A7EEE3}">
      <dsp:nvSpPr>
        <dsp:cNvPr id="0" name=""/>
        <dsp:cNvSpPr/>
      </dsp:nvSpPr>
      <dsp:spPr>
        <a:xfrm>
          <a:off x="0" y="1781542"/>
          <a:ext cx="9106981" cy="1580414"/>
        </a:xfrm>
        <a:prstGeom prst="parallelogram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целесообразно закрепить отступление от общего правила доказывания потерпевшим причинной связи между действиями исполнителя и наступившими вредоносными последствиями при оказании медицинской услуги</a:t>
          </a:r>
          <a:endParaRPr lang="ru-RU" sz="2000" b="0" kern="1200" dirty="0"/>
        </a:p>
      </dsp:txBody>
      <dsp:txXfrm>
        <a:off x="923542" y="1941812"/>
        <a:ext cx="7259897" cy="1259874"/>
      </dsp:txXfrm>
    </dsp:sp>
    <dsp:sp modelId="{E2C21D86-BC91-824C-9A9D-9F208CDCC01A}">
      <dsp:nvSpPr>
        <dsp:cNvPr id="0" name=""/>
        <dsp:cNvSpPr/>
      </dsp:nvSpPr>
      <dsp:spPr>
        <a:xfrm>
          <a:off x="0" y="3549157"/>
          <a:ext cx="9106981" cy="1580414"/>
        </a:xfrm>
        <a:prstGeom prst="parallelogram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утвердить на уровне специального нормативного правового акта не исчерпывающий перечень типичных для конкретного заболевания последствий неправильного (неудачного) лечения пациентов</a:t>
          </a:r>
          <a:endParaRPr lang="ru-RU" sz="2400" b="0" kern="1200" dirty="0"/>
        </a:p>
      </dsp:txBody>
      <dsp:txXfrm>
        <a:off x="923542" y="3709427"/>
        <a:ext cx="7259897" cy="12598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309F0-E2EC-0949-8B66-FA7E9A6073C1}">
      <dsp:nvSpPr>
        <dsp:cNvPr id="0" name=""/>
        <dsp:cNvSpPr/>
      </dsp:nvSpPr>
      <dsp:spPr>
        <a:xfrm>
          <a:off x="1090095" y="0"/>
          <a:ext cx="5168250" cy="516825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4FD4CC-FFE3-DD4B-B4DB-17BBA3A46EEF}">
      <dsp:nvSpPr>
        <dsp:cNvPr id="0" name=""/>
        <dsp:cNvSpPr/>
      </dsp:nvSpPr>
      <dsp:spPr>
        <a:xfrm>
          <a:off x="2653897" y="517329"/>
          <a:ext cx="5400007" cy="18371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 оказании медицинских услуг гражданам вопрос </a:t>
          </a:r>
          <a:r>
            <a:rPr lang="en-US" sz="2000" kern="1200" dirty="0" smtClean="0"/>
            <a:t>o</a:t>
          </a:r>
          <a:r>
            <a:rPr lang="ru-RU" sz="2000" kern="1200" dirty="0" smtClean="0"/>
            <a:t> компенсации морального вреда должен решаться независимо от вины </a:t>
          </a:r>
          <a:r>
            <a:rPr lang="ru-RU" sz="2000" kern="1200" dirty="0" err="1" smtClean="0"/>
            <a:t>причинителя</a:t>
          </a:r>
          <a:r>
            <a:rPr lang="ru-RU" sz="2000" kern="1200" dirty="0" smtClean="0"/>
            <a:t> вреда</a:t>
          </a:r>
          <a:endParaRPr lang="ru-RU" sz="2000" kern="1200" dirty="0"/>
        </a:p>
      </dsp:txBody>
      <dsp:txXfrm>
        <a:off x="2743579" y="607011"/>
        <a:ext cx="5220643" cy="1657787"/>
      </dsp:txXfrm>
    </dsp:sp>
    <dsp:sp modelId="{D51575DC-BB02-2842-B8CF-9AB2DA41C749}">
      <dsp:nvSpPr>
        <dsp:cNvPr id="0" name=""/>
        <dsp:cNvSpPr/>
      </dsp:nvSpPr>
      <dsp:spPr>
        <a:xfrm>
          <a:off x="2653897" y="2584125"/>
          <a:ext cx="5400007" cy="18371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целесообразно закрепить правило </a:t>
          </a:r>
          <a:r>
            <a:rPr lang="en-US" sz="1900" kern="1200" dirty="0" smtClean="0"/>
            <a:t>o</a:t>
          </a:r>
          <a:r>
            <a:rPr lang="ru-RU" sz="1900" kern="1200" dirty="0" smtClean="0"/>
            <a:t> получении предоставления на основе правил </a:t>
          </a:r>
          <a:r>
            <a:rPr lang="en-US" sz="1900" kern="1200" dirty="0" smtClean="0"/>
            <a:t>o</a:t>
          </a:r>
          <a:r>
            <a:rPr lang="ru-RU" sz="1900" kern="1200" dirty="0" smtClean="0"/>
            <a:t> компенсации морального вреда независимо от вины</a:t>
          </a:r>
          <a:endParaRPr lang="ru-RU" sz="1900" kern="1200" dirty="0"/>
        </a:p>
      </dsp:txBody>
      <dsp:txXfrm>
        <a:off x="2743579" y="2673807"/>
        <a:ext cx="5220643" cy="1657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BBAA154F-9731-C348-BB65-CA4BDA10CD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90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59D5F-5E8C-BD44-BC3F-13818DCC9C0F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6A4C-B16A-AD4D-B5BD-5BDECAEAA2E5}" type="slidenum">
              <a:rPr lang="en-US"/>
              <a:pPr/>
              <a:t>2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6A4C-B16A-AD4D-B5BD-5BDECAEAA2E5}" type="slidenum">
              <a:rPr lang="en-US"/>
              <a:pPr/>
              <a:t>3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Отношения, возникающие в связи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c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оказанием гражданам медицинских услуг, обладают столь существенным своеобразием, что данное обстоятельство не позволяет обеспечить адекватную правовую защищенность их участников посредством лишь общих положений договорного права. Отсутствие единообразного специального законодательства в сфере медицинской деятельности создает условия юридической неопределенности в регулировании данных отношений. Поэтому необходима разработка и принятие специального нормативного правового акта, комплексно регламентирующего сферу данных отношений: определяющего права и обязанности пациентов, представителей медицинской профессии и учреждений здравоохранения и т.п., каким может стать, в частности, Медицинский кодекс РФ.</a:t>
            </a:r>
          </a:p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Отношения исполнителя медицинской услуги и пациента опосредствуются гражданско-правовым договором возмездного оказания медицинских услуг. В силу специфических особенностей, присущих как самим отношениям, так и субъектам - участникам договора, он должен быть детально определен в специальном нормативном правовом акте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c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указанием предмета договора, прав и обязанностей сторон, существенных его условий, формы и т.п. Там же должно быть дано его легальное определение. Предлагаем следующее определение: договор возмездного оказания медицинских услуг – это соглашение, по которому одна сторона - исполнитель медицинской услуги (медицинская организация, частнопрактикующий врач) обязуется обеспечить квалифицированную помощь по поддержанию или восстановлению здоровья пациента, избрав для этого соответствующие методы медицинского воздействия,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другая сторона - гражданин обязан оплатить оказанные ему услуги (либо представить доказательства последующей компенсации расходов по обслуживанию из других источников).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154F-9731-C348-BB65-CA4BDA10CD8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08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6A4C-B16A-AD4D-B5BD-5BDECAEAA2E5}" type="slidenum">
              <a:rPr lang="en-US"/>
              <a:pPr/>
              <a:t>5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Отсутствие специального законодательства, регулирующего отношения между исполнителем медицинской услуги и пациентом, приводит к необходимости применения к данным отношениям положений законодательства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потребителей. Но и его применение становится невозможным при предоставлении медицинской помощи в пределах Программы государственных гарантий обеспечения граждан РФ бесплатной медицинской помощью, т.к., исходя из определения «исполнитель» (преамбула Закона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потребителей»), данный закон ориентирован на сугубо возмездные договоры. Для распространения законодательства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 на отношения с участием пациентов независимо от того, на возмездной или безвозмездной для них основе оказывается медицинская услуга, необходимо официально внести уточнение в понятие «исполнитель» применительно к медицинским услугам: «...по возмездному договору,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также по договору оказания медицинских услуг».</a:t>
            </a:r>
          </a:p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6A4C-B16A-AD4D-B5BD-5BDECAEAA2E5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В сфере медицинского обслуживания применение обычных мер защиты, предусмотренных Законом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 становится либо затруднительно, либо неприемлемо. В этой связи требуется дополнительная детализация перечисленных в законе способов защиты и разработка новых в отношении медицинских услуг в специальном медицинском законодательстве. В частности, предлагается: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а. исключить право потребителя - пациента на устранение недостатков своими силами (п. 1 ст. 29 Закона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потребителей»),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также право требования соразмерного уменьшения цены оказанной услуги (п. 1 ст. 29 Закона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б. распространить право на расторжение договора на случаи обнаружения простого недостатка (не только существенного) в оказанной услуге (п.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1 ст.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29 Закона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в. право пациента на устранение недостатков силами третьих лиц дополнить правом требования возмещения расходов, связанных с поиском соответствующего специалиста (п.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1 ст.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29 Закона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потребителей»);</a:t>
            </a:r>
          </a:p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6A4C-B16A-AD4D-B5BD-5BDECAEAA2E5}" type="slidenum">
              <a:rPr lang="en-US"/>
              <a:pPr/>
              <a:t>7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6A4C-B16A-AD4D-B5BD-5BDECAEAA2E5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При оказании медицинских услуг гражданам вопрос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компенсации морального вреда должен решаться таким же образом, как этот вопрос решается в отношении возмещения имущественного вреда в соответствии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co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ст. 1095 ГК РФ (п. 4 ст. 14 Закона 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защите прав потребителей»), т.е. независимо от вины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причинителя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вреда. Учитывая сложность доказывания наличия причинной связи между совершенными исполнителем медицинской услуги действиями и наступившими последствиями,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также наличия причиненных убытков пациенту, размер подлежащего компенсации морального вреда становится практически единственным получаемым потребителем достойным «возмещением» в отношениях с исполнителем медицинской услуги. В целях обеспечения потерпевшей стороне (пациенту) какого-либо предоставления имеющимися в законодательстве средствами, если потерпевшему не удалось отстоять свое право и претендовать на справедливое возмещение по иным основаниям, целесообразно закрепить правило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получении предоставления на основе правил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Arial" charset="0"/>
                <a:ea typeface="Arial" charset="0"/>
                <a:cs typeface="+mn-cs"/>
              </a:rPr>
              <a:t> компенсации морального вреда независимо от вины.</a:t>
            </a:r>
          </a:p>
          <a:p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59D5F-5E8C-BD44-BC3F-13818DCC9C0F}" type="slidenum">
              <a:rPr lang="en-US"/>
              <a:pPr/>
              <a:t>9</a:t>
            </a:fld>
            <a:endParaRPr lang="en-U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28725" y="1143000"/>
            <a:ext cx="7772400" cy="528638"/>
          </a:xfrm>
          <a:effectLst>
            <a:outerShdw blurRad="63500" algn="ctr" rotWithShape="0">
              <a:schemeClr val="bg2">
                <a:alpha val="74998"/>
              </a:schemeClr>
            </a:outerShdw>
          </a:effectLst>
        </p:spPr>
        <p:txBody>
          <a:bodyPr/>
          <a:lstStyle>
            <a:lvl1pPr algn="r"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28725" y="1657350"/>
            <a:ext cx="7772400" cy="514350"/>
          </a:xfrm>
          <a:effectLst>
            <a:outerShdw blurRad="63500" algn="ctr" rotWithShape="0">
              <a:schemeClr val="bg2">
                <a:alpha val="74998"/>
              </a:schemeClr>
            </a:outerShdw>
          </a:effectLst>
        </p:spPr>
        <p:txBody>
          <a:bodyPr/>
          <a:lstStyle>
            <a:lvl1pPr marL="0" indent="0" algn="r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35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1657350"/>
            <a:ext cx="1828800" cy="33718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28700" y="1657350"/>
            <a:ext cx="5334000" cy="33718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09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02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9883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28700" y="2228850"/>
            <a:ext cx="3581400" cy="2800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2500" y="2228850"/>
            <a:ext cx="3581400" cy="2800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66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43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37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358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1433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5526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28700" y="1657350"/>
            <a:ext cx="7315200" cy="536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2228850"/>
            <a:ext cx="731520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105A5B"/>
          </a:solidFill>
          <a:latin typeface="Microsoft Sans Serif" charset="0"/>
          <a:ea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105A5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105A5B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105A5B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105A5B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05A5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05A5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05A5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05A5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05A5B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diagramData" Target="../diagrams/data4.xml"/><Relationship Id="rId5" Type="http://schemas.openxmlformats.org/officeDocument/2006/relationships/diagramLayout" Target="../diagrams/layout4.xml"/><Relationship Id="rId6" Type="http://schemas.openxmlformats.org/officeDocument/2006/relationships/diagramQuickStyle" Target="../diagrams/quickStyle4.xml"/><Relationship Id="rId7" Type="http://schemas.openxmlformats.org/officeDocument/2006/relationships/diagramColors" Target="../diagrams/colors4.xml"/><Relationship Id="rId8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diagramData" Target="../diagrams/data5.xml"/><Relationship Id="rId5" Type="http://schemas.openxmlformats.org/officeDocument/2006/relationships/diagramLayout" Target="../diagrams/layout5.xml"/><Relationship Id="rId6" Type="http://schemas.openxmlformats.org/officeDocument/2006/relationships/diagramQuickStyle" Target="../diagrams/quickStyle5.xml"/><Relationship Id="rId7" Type="http://schemas.openxmlformats.org/officeDocument/2006/relationships/diagramColors" Target="../diagrams/colors5.xml"/><Relationship Id="rId8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diagramData" Target="../diagrams/data6.xml"/><Relationship Id="rId5" Type="http://schemas.openxmlformats.org/officeDocument/2006/relationships/diagramLayout" Target="../diagrams/layout6.xml"/><Relationship Id="rId6" Type="http://schemas.openxmlformats.org/officeDocument/2006/relationships/diagramQuickStyle" Target="../diagrams/quickStyle6.xml"/><Relationship Id="rId7" Type="http://schemas.openxmlformats.org/officeDocument/2006/relationships/diagramColors" Target="../diagrams/colors6.xml"/><Relationship Id="rId8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diagramData" Target="../diagrams/data7.xml"/><Relationship Id="rId5" Type="http://schemas.openxmlformats.org/officeDocument/2006/relationships/diagramLayout" Target="../diagrams/layout7.xml"/><Relationship Id="rId6" Type="http://schemas.openxmlformats.org/officeDocument/2006/relationships/diagramQuickStyle" Target="../diagrams/quickStyle7.xml"/><Relationship Id="rId7" Type="http://schemas.openxmlformats.org/officeDocument/2006/relationships/diagramColors" Target="../diagrams/colors7.xml"/><Relationship Id="rId8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62400" y="1047750"/>
            <a:ext cx="5181600" cy="1295400"/>
          </a:xfrm>
        </p:spPr>
        <p:txBody>
          <a:bodyPr/>
          <a:lstStyle/>
          <a:p>
            <a:pPr algn="ctr"/>
            <a:r>
              <a:rPr lang="ru-RU" sz="2400" dirty="0" smtClean="0"/>
              <a:t>Актуальные вопросы возмещения морального вреда, причиненного некачественным оказанием медицинских услуг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4324350"/>
            <a:ext cx="4614288" cy="609600"/>
          </a:xfrm>
        </p:spPr>
        <p:txBody>
          <a:bodyPr/>
          <a:lstStyle/>
          <a:p>
            <a:pPr algn="l"/>
            <a:r>
              <a:rPr lang="ru-RU" sz="1600" dirty="0" smtClean="0">
                <a:solidFill>
                  <a:schemeClr val="bg1"/>
                </a:solidFill>
              </a:rPr>
              <a:t>Выполнил: </a:t>
            </a:r>
          </a:p>
          <a:p>
            <a:pPr algn="l"/>
            <a:r>
              <a:rPr lang="ru-RU" sz="1600" dirty="0" smtClean="0">
                <a:solidFill>
                  <a:schemeClr val="bg1"/>
                </a:solidFill>
              </a:rPr>
              <a:t>Научный руководитель: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24863260"/>
              </p:ext>
            </p:extLst>
          </p:nvPr>
        </p:nvGraphicFramePr>
        <p:xfrm>
          <a:off x="1965473" y="458310"/>
          <a:ext cx="7010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xmlns:p14="http://schemas.microsoft.com/office/powerpoint/2010/main" spd="slow">
        <p:blinds dir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70287714"/>
              </p:ext>
            </p:extLst>
          </p:nvPr>
        </p:nvGraphicFramePr>
        <p:xfrm>
          <a:off x="1846522" y="55892"/>
          <a:ext cx="7297478" cy="5087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71143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567195"/>
              </p:ext>
            </p:extLst>
          </p:nvPr>
        </p:nvGraphicFramePr>
        <p:xfrm>
          <a:off x="609600" y="1428750"/>
          <a:ext cx="8229600" cy="360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9333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53390715"/>
              </p:ext>
            </p:extLst>
          </p:nvPr>
        </p:nvGraphicFramePr>
        <p:xfrm>
          <a:off x="1846522" y="136536"/>
          <a:ext cx="7068878" cy="5006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68523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34752936"/>
              </p:ext>
            </p:extLst>
          </p:nvPr>
        </p:nvGraphicFramePr>
        <p:xfrm>
          <a:off x="1828800" y="1"/>
          <a:ext cx="7278181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4967987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183629400"/>
              </p:ext>
            </p:extLst>
          </p:nvPr>
        </p:nvGraphicFramePr>
        <p:xfrm>
          <a:off x="0" y="1"/>
          <a:ext cx="9106981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4977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36378473"/>
              </p:ext>
            </p:extLst>
          </p:nvPr>
        </p:nvGraphicFramePr>
        <p:xfrm>
          <a:off x="762000" y="-24750"/>
          <a:ext cx="9144000" cy="516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65993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62400" y="1047750"/>
            <a:ext cx="5181600" cy="1295400"/>
          </a:xfrm>
        </p:spPr>
        <p:txBody>
          <a:bodyPr/>
          <a:lstStyle/>
          <a:p>
            <a:pPr algn="ctr"/>
            <a:r>
              <a:rPr lang="ru-RU" sz="2400" dirty="0" smtClean="0"/>
              <a:t>БЛАГОДАРЮ ЗА ВМНИМАНИЕ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790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 4">
      <a:dk1>
        <a:srgbClr val="4D4D4D"/>
      </a:dk1>
      <a:lt1>
        <a:srgbClr val="FFFFFF"/>
      </a:lt1>
      <a:dk2>
        <a:srgbClr val="4D4D4D"/>
      </a:dk2>
      <a:lt2>
        <a:srgbClr val="105A5B"/>
      </a:lt2>
      <a:accent1>
        <a:srgbClr val="167C7E"/>
      </a:accent1>
      <a:accent2>
        <a:srgbClr val="1C9495"/>
      </a:accent2>
      <a:accent3>
        <a:srgbClr val="FFFFFF"/>
      </a:accent3>
      <a:accent4>
        <a:srgbClr val="404040"/>
      </a:accent4>
      <a:accent5>
        <a:srgbClr val="ABBFC0"/>
      </a:accent5>
      <a:accent6>
        <a:srgbClr val="188687"/>
      </a:accent6>
      <a:hlink>
        <a:srgbClr val="28ACB0"/>
      </a:hlink>
      <a:folHlink>
        <a:srgbClr val="DDDDDD"/>
      </a:folHlink>
    </a:clrScheme>
    <a:fontScheme name="powerpoint-template">
      <a:majorFont>
        <a:latin typeface="Microsoft Sans Serif"/>
        <a:ea typeface="Arial"/>
        <a:cs typeface=""/>
      </a:majorFont>
      <a:minorFont>
        <a:latin typeface="Microsoft Sans Serif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</a:defRPr>
        </a:defPPr>
      </a:lstStyle>
    </a:lnDef>
  </a:objectDefaults>
  <a:extraClrSchemeLst>
    <a:extraClrScheme>
      <a:clrScheme name="powerpoint-template 1">
        <a:dk1>
          <a:srgbClr val="4D4D4D"/>
        </a:dk1>
        <a:lt1>
          <a:srgbClr val="FFFFFF"/>
        </a:lt1>
        <a:dk2>
          <a:srgbClr val="4D4D4D"/>
        </a:dk2>
        <a:lt2>
          <a:srgbClr val="80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2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1FAA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3">
        <a:dk1>
          <a:srgbClr val="4D4D4D"/>
        </a:dk1>
        <a:lt1>
          <a:srgbClr val="FFFFFF"/>
        </a:lt1>
        <a:dk2>
          <a:srgbClr val="4D4D4D"/>
        </a:dk2>
        <a:lt2>
          <a:srgbClr val="1376BA"/>
        </a:lt2>
        <a:accent1>
          <a:srgbClr val="2091CB"/>
        </a:accent1>
        <a:accent2>
          <a:srgbClr val="2D76E4"/>
        </a:accent2>
        <a:accent3>
          <a:srgbClr val="FFFFFF"/>
        </a:accent3>
        <a:accent4>
          <a:srgbClr val="404040"/>
        </a:accent4>
        <a:accent5>
          <a:srgbClr val="ABC7E2"/>
        </a:accent5>
        <a:accent6>
          <a:srgbClr val="286ACF"/>
        </a:accent6>
        <a:hlink>
          <a:srgbClr val="3BAED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4">
        <a:dk1>
          <a:srgbClr val="4D4D4D"/>
        </a:dk1>
        <a:lt1>
          <a:srgbClr val="FFFFFF"/>
        </a:lt1>
        <a:dk2>
          <a:srgbClr val="4D4D4D"/>
        </a:dk2>
        <a:lt2>
          <a:srgbClr val="105A5B"/>
        </a:lt2>
        <a:accent1>
          <a:srgbClr val="167C7E"/>
        </a:accent1>
        <a:accent2>
          <a:srgbClr val="1C9495"/>
        </a:accent2>
        <a:accent3>
          <a:srgbClr val="FFFFFF"/>
        </a:accent3>
        <a:accent4>
          <a:srgbClr val="404040"/>
        </a:accent4>
        <a:accent5>
          <a:srgbClr val="ABBFC0"/>
        </a:accent5>
        <a:accent6>
          <a:srgbClr val="188687"/>
        </a:accent6>
        <a:hlink>
          <a:srgbClr val="28ACB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</TotalTime>
  <Words>1023</Words>
  <Application>Microsoft Macintosh PowerPoint</Application>
  <PresentationFormat>Экран (16:9)</PresentationFormat>
  <Paragraphs>43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Microsoft Sans Serif</vt:lpstr>
      <vt:lpstr>Verdana</vt:lpstr>
      <vt:lpstr>굴림</vt:lpstr>
      <vt:lpstr>Times New Roman</vt:lpstr>
      <vt:lpstr>powerpoint-template</vt:lpstr>
      <vt:lpstr>Актуальные вопросы возмещения морального вреда, причиненного некачественным оказанием медицинских услуг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ВМНИМАНИЕ</vt:lpstr>
    </vt:vector>
  </TitlesOfParts>
  <Company>Templates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SmileTemplates.com</dc:creator>
  <cp:lastModifiedBy>iport</cp:lastModifiedBy>
  <cp:revision>129</cp:revision>
  <dcterms:created xsi:type="dcterms:W3CDTF">2007-07-20T05:06:43Z</dcterms:created>
  <dcterms:modified xsi:type="dcterms:W3CDTF">2016-06-16T09:39:54Z</dcterms:modified>
</cp:coreProperties>
</file>